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4"/>
    <p:sldMasterId id="2147483794" r:id="rId5"/>
    <p:sldMasterId id="2147483648" r:id="rId6"/>
    <p:sldMasterId id="2147483696" r:id="rId7"/>
    <p:sldMasterId id="2147483710" r:id="rId8"/>
  </p:sldMasterIdLst>
  <p:notesMasterIdLst>
    <p:notesMasterId r:id="rId33"/>
  </p:notesMasterIdLst>
  <p:handoutMasterIdLst>
    <p:handoutMasterId r:id="rId34"/>
  </p:handoutMasterIdLst>
  <p:sldIdLst>
    <p:sldId id="341" r:id="rId9"/>
    <p:sldId id="477" r:id="rId10"/>
    <p:sldId id="478" r:id="rId11"/>
    <p:sldId id="414" r:id="rId12"/>
    <p:sldId id="415" r:id="rId13"/>
    <p:sldId id="467" r:id="rId14"/>
    <p:sldId id="436" r:id="rId15"/>
    <p:sldId id="506" r:id="rId16"/>
    <p:sldId id="439" r:id="rId17"/>
    <p:sldId id="453" r:id="rId18"/>
    <p:sldId id="399" r:id="rId19"/>
    <p:sldId id="476" r:id="rId20"/>
    <p:sldId id="473" r:id="rId21"/>
    <p:sldId id="472" r:id="rId22"/>
    <p:sldId id="465" r:id="rId23"/>
    <p:sldId id="443" r:id="rId24"/>
    <p:sldId id="407" r:id="rId25"/>
    <p:sldId id="470" r:id="rId26"/>
    <p:sldId id="442" r:id="rId27"/>
    <p:sldId id="464" r:id="rId28"/>
    <p:sldId id="406" r:id="rId29"/>
    <p:sldId id="433" r:id="rId30"/>
    <p:sldId id="466" r:id="rId31"/>
    <p:sldId id="412" r:id="rId3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650B5C0-7FA0-9FED-4FCF-F5053D7D1FF5}" name="Mroszczyk, Robyn CIV USARMY HQDA DCS G-9 (USA)" initials="MRCUHDG9(" userId="S::robyn.mroszczyk.civ@army.mil::17717723-2f81-4a9d-9b8a-c8c4a0294fb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ndy Weatherspoon" initials="RW" lastIdx="12" clrIdx="0">
    <p:extLst>
      <p:ext uri="{19B8F6BF-5375-455C-9EA6-DF929625EA0E}">
        <p15:presenceInfo xmlns:p15="http://schemas.microsoft.com/office/powerpoint/2012/main" userId="Randy Weatherspoon" providerId="None"/>
      </p:ext>
    </p:extLst>
  </p:cmAuthor>
  <p:cmAuthor id="2" name="Karen Larochelle" initials="KL" lastIdx="2" clrIdx="1">
    <p:extLst>
      <p:ext uri="{19B8F6BF-5375-455C-9EA6-DF929625EA0E}">
        <p15:presenceInfo xmlns:p15="http://schemas.microsoft.com/office/powerpoint/2012/main" userId="Karen Larochelle" providerId="None"/>
      </p:ext>
    </p:extLst>
  </p:cmAuthor>
  <p:cmAuthor id="3" name="Alyssa Christian" initials="AC" lastIdx="10" clrIdx="2">
    <p:extLst>
      <p:ext uri="{19B8F6BF-5375-455C-9EA6-DF929625EA0E}">
        <p15:presenceInfo xmlns:p15="http://schemas.microsoft.com/office/powerpoint/2012/main" userId="Alyssa Christian" providerId="None"/>
      </p:ext>
    </p:extLst>
  </p:cmAuthor>
  <p:cmAuthor id="4" name="Moynihan, Mandi" initials="MM" lastIdx="1" clrIdx="3">
    <p:extLst>
      <p:ext uri="{19B8F6BF-5375-455C-9EA6-DF929625EA0E}">
        <p15:presenceInfo xmlns:p15="http://schemas.microsoft.com/office/powerpoint/2012/main" userId="S::Mandi.Moynihan@usaa.com::98aaf5db-a83e-4606-a626-67e66c88c9a5" providerId="AD"/>
      </p:ext>
    </p:extLst>
  </p:cmAuthor>
  <p:cmAuthor id="5" name="Mroszczyk, Robyn A Ms CIV HQDA DCS G-9" initials="MRAMCHDG" lastIdx="10" clrIdx="4">
    <p:extLst>
      <p:ext uri="{19B8F6BF-5375-455C-9EA6-DF929625EA0E}">
        <p15:presenceInfo xmlns:p15="http://schemas.microsoft.com/office/powerpoint/2012/main" userId="S-1-5-21-412667653-668731278-4213794525-12914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72"/>
    <a:srgbClr val="21372B"/>
    <a:srgbClr val="977B3C"/>
    <a:srgbClr val="111111"/>
    <a:srgbClr val="EFB40F"/>
    <a:srgbClr val="ECE1CA"/>
    <a:srgbClr val="23362A"/>
    <a:srgbClr val="EDE7DC"/>
    <a:srgbClr val="0041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7" autoAdjust="0"/>
    <p:restoredTop sz="89291" autoAdjust="0"/>
  </p:normalViewPr>
  <p:slideViewPr>
    <p:cSldViewPr snapToGrid="0" snapToObjects="1">
      <p:cViewPr varScale="1">
        <p:scale>
          <a:sx n="100" d="100"/>
          <a:sy n="100" d="100"/>
        </p:scale>
        <p:origin x="96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530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21" Type="http://schemas.openxmlformats.org/officeDocument/2006/relationships/slide" Target="slides/slide13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C6B6D1-FB7A-B941-BF41-7128C41958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92D26-ABDE-6B4B-88D5-54E9E051A81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80C2FF-7F52-9D46-9FEF-7D10243BB17B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D52443-6F3A-6246-B4C2-998FEDEDEE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33A08C-521E-5743-A9A8-EDD4523E82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D34FC-12C0-C94B-92B9-903E13E09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229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B2C76C-582D-524B-BFE1-27F98059DCFA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D7A9D3-4FD5-7346-98F4-B0A01A7CF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03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30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86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53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sources:</a:t>
            </a:r>
          </a:p>
          <a:p>
            <a:r>
              <a:rPr lang="en-US" dirty="0"/>
              <a:t>https://www.pexels.com/photo/baby-in-blue-shorts-lying-on-white-fur-textile-3341187/</a:t>
            </a:r>
          </a:p>
          <a:p>
            <a:r>
              <a:rPr lang="en-US" dirty="0"/>
              <a:t>Stock image from PPT</a:t>
            </a:r>
          </a:p>
          <a:p>
            <a:r>
              <a:rPr lang="en-US" dirty="0"/>
              <a:t>https://www.pexels.com/photo/woman-carrying-baby-3259629/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022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80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sources: </a:t>
            </a:r>
          </a:p>
          <a:p>
            <a:r>
              <a:rPr lang="en-US" dirty="0"/>
              <a:t>https://www.pexels.com/photo/a-photo-of-a-family-walking-in-pedestrian-lane-3662910/</a:t>
            </a:r>
          </a:p>
          <a:p>
            <a:r>
              <a:rPr lang="en-US" dirty="0"/>
              <a:t>https://www.pexels.com/photo/person-holding-baby-s-hand-2721581/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293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67.tiff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tif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tiff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77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79.tiff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2" Type="http://schemas.openxmlformats.org/officeDocument/2006/relationships/image" Target="../media/image81.tiff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image" Target="../media/image83.tiff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 with SFF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7198574-CD7C-BCC9-5797-34BBAC2088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4399" y="5814753"/>
            <a:ext cx="2222554" cy="85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61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9" name="Picture 8" descr="A person wearing a helmet&#10;&#10;Description automatically generated">
            <a:extLst>
              <a:ext uri="{FF2B5EF4-FFF2-40B4-BE49-F238E27FC236}">
                <a16:creationId xmlns:a16="http://schemas.microsoft.com/office/drawing/2014/main" id="{D49F8378-FACC-494C-938C-C92DA905BE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59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10" name="Picture 9" descr="A person standing in front of a tree&#10;&#10;Description automatically generated">
            <a:extLst>
              <a:ext uri="{FF2B5EF4-FFF2-40B4-BE49-F238E27FC236}">
                <a16:creationId xmlns:a16="http://schemas.microsoft.com/office/drawing/2014/main" id="{B89774C5-61BB-1048-9F09-9FD0B6DD80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35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11" name="Picture 10" descr="A picture containing person, indoor, sitting, person&#10;&#10;Description automatically generated">
            <a:extLst>
              <a:ext uri="{FF2B5EF4-FFF2-40B4-BE49-F238E27FC236}">
                <a16:creationId xmlns:a16="http://schemas.microsoft.com/office/drawing/2014/main" id="{2FF44C66-2EE4-1440-A971-C0FF7E1E8C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57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10" name="Picture 9" descr="A picture containing person, object, holding, umbrella&#10;&#10;Description automatically generated">
            <a:extLst>
              <a:ext uri="{FF2B5EF4-FFF2-40B4-BE49-F238E27FC236}">
                <a16:creationId xmlns:a16="http://schemas.microsoft.com/office/drawing/2014/main" id="{149A9E01-18A5-A348-8459-5CBF300C70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67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11" name="Picture 10" descr="Two people looking at a computer&#10;&#10;Description automatically generated">
            <a:extLst>
              <a:ext uri="{FF2B5EF4-FFF2-40B4-BE49-F238E27FC236}">
                <a16:creationId xmlns:a16="http://schemas.microsoft.com/office/drawing/2014/main" id="{36440F8E-2621-6448-9DB4-63E3676ACA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4978"/>
            <a:ext cx="5894660" cy="327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86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9" name="Picture 8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033E1270-0D69-0446-8D6E-18BBF87138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6971"/>
            <a:ext cx="5900882" cy="327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46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9" name="Picture 8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835C9710-D573-A84F-B108-318309B0C5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8" y="0"/>
            <a:ext cx="5850980" cy="324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98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4"/>
          <p:cNvSpPr/>
          <p:nvPr userDrawn="1"/>
        </p:nvSpPr>
        <p:spPr>
          <a:xfrm>
            <a:off x="0" y="-5316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62756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close up of a flag&#10;&#10;Description automatically generated">
            <a:extLst>
              <a:ext uri="{FF2B5EF4-FFF2-40B4-BE49-F238E27FC236}">
                <a16:creationId xmlns:a16="http://schemas.microsoft.com/office/drawing/2014/main" id="{3955700C-B321-594B-A35D-63CB53A66D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99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picture containing umbrella&#10;&#10;Description automatically generated">
            <a:extLst>
              <a:ext uri="{FF2B5EF4-FFF2-40B4-BE49-F238E27FC236}">
                <a16:creationId xmlns:a16="http://schemas.microsoft.com/office/drawing/2014/main" id="{E3E78B84-6554-A543-A0D3-8A3AD57233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07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3CC08B-C694-EA45-B836-AA31F371ED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52796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58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A picture containing outdoor, vehicle, person, sitting&#10;&#10;Description automatically generated">
            <a:extLst>
              <a:ext uri="{FF2B5EF4-FFF2-40B4-BE49-F238E27FC236}">
                <a16:creationId xmlns:a16="http://schemas.microsoft.com/office/drawing/2014/main" id="{A1618E76-3C5D-6144-B253-6FA8513DE7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63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picture containing baseball, person, person, grass&#10;&#10;Description automatically generated">
            <a:extLst>
              <a:ext uri="{FF2B5EF4-FFF2-40B4-BE49-F238E27FC236}">
                <a16:creationId xmlns:a16="http://schemas.microsoft.com/office/drawing/2014/main" id="{C2997BD8-2443-B74D-97E1-E47E0D2C52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218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person looking towards the camera&#10;&#10;Description automatically generated">
            <a:extLst>
              <a:ext uri="{FF2B5EF4-FFF2-40B4-BE49-F238E27FC236}">
                <a16:creationId xmlns:a16="http://schemas.microsoft.com/office/drawing/2014/main" id="{991B0B99-18E2-B442-9C49-A35D5E7E48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155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person in a military uniform&#10;&#10;Description automatically generated">
            <a:extLst>
              <a:ext uri="{FF2B5EF4-FFF2-40B4-BE49-F238E27FC236}">
                <a16:creationId xmlns:a16="http://schemas.microsoft.com/office/drawing/2014/main" id="{A07F1997-83E5-AE44-B6D1-7399ABDFD7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90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A picture containing person, indoor, person, looking&#10;&#10;Description automatically generated">
            <a:extLst>
              <a:ext uri="{FF2B5EF4-FFF2-40B4-BE49-F238E27FC236}">
                <a16:creationId xmlns:a16="http://schemas.microsoft.com/office/drawing/2014/main" id="{362AB058-5238-A146-B449-FC0C419511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418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67D7DB-751F-2540-8F66-58CBF4C673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565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icture containing person, computer, sitting, computer&#10;&#10;Description automatically generated">
            <a:extLst>
              <a:ext uri="{FF2B5EF4-FFF2-40B4-BE49-F238E27FC236}">
                <a16:creationId xmlns:a16="http://schemas.microsoft.com/office/drawing/2014/main" id="{ED03B4CF-6967-2A42-9B7B-0E9B325F73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707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EDE967-86D1-7D4C-B84A-8C7F2C063F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815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picture containing person, person, looking, standing&#10;&#10;Description automatically generated">
            <a:extLst>
              <a:ext uri="{FF2B5EF4-FFF2-40B4-BE49-F238E27FC236}">
                <a16:creationId xmlns:a16="http://schemas.microsoft.com/office/drawing/2014/main" id="{E3123C12-356D-1F4D-952F-25E27D16A4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530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.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411CD5-F90D-BB48-86E8-BDBDA65F40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24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.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502" y="1113925"/>
            <a:ext cx="6347298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47353" y="2639012"/>
            <a:ext cx="7806447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3CC08B-C694-EA45-B836-AA31F371ED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52796" cy="3257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687C1F-9B40-2542-8C54-8FDCB47FE5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58547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40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.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52B9B8-BCDC-CE4B-835A-9B137B2749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508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6D7B7D-B48F-BD4F-8A22-65DBD00461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996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ED63C5F1-B1AD-FC46-85EE-A571D7712C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143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3F73B26F-EA46-C043-B7A3-B6EBDC7948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7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erson wearing a uniform&#10;&#10;Description automatically generated">
            <a:extLst>
              <a:ext uri="{FF2B5EF4-FFF2-40B4-BE49-F238E27FC236}">
                <a16:creationId xmlns:a16="http://schemas.microsoft.com/office/drawing/2014/main" id="{9888F0B4-6648-7344-BCB7-1EDB0BD001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134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person wearing a uniform&#10;&#10;Description automatically generated">
            <a:extLst>
              <a:ext uri="{FF2B5EF4-FFF2-40B4-BE49-F238E27FC236}">
                <a16:creationId xmlns:a16="http://schemas.microsoft.com/office/drawing/2014/main" id="{10421F12-CED9-4D4D-AE1E-0023978398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303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person wearing a hat&#10;&#10;Description automatically generated">
            <a:extLst>
              <a:ext uri="{FF2B5EF4-FFF2-40B4-BE49-F238E27FC236}">
                <a16:creationId xmlns:a16="http://schemas.microsoft.com/office/drawing/2014/main" id="{1C8A56AD-440F-5441-A871-04139998B6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498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picture containing person, person, person, people&#10;&#10;Description automatically generated">
            <a:extLst>
              <a:ext uri="{FF2B5EF4-FFF2-40B4-BE49-F238E27FC236}">
                <a16:creationId xmlns:a16="http://schemas.microsoft.com/office/drawing/2014/main" id="{62CDE9B8-D170-434D-947F-EA7CFFBA1C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483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7C8EB10D-C79F-3D45-A408-11FFD0514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173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group of people in uniform&#10;&#10;Description automatically generated">
            <a:extLst>
              <a:ext uri="{FF2B5EF4-FFF2-40B4-BE49-F238E27FC236}">
                <a16:creationId xmlns:a16="http://schemas.microsoft.com/office/drawing/2014/main" id="{93FC1D39-CD47-A84A-91A1-A644A77B6F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02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F47BA3-DE7B-A247-A176-5A39BA4795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32A308-1980-2745-BECF-2985D44D9F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1612"/>
            <a:ext cx="5851211" cy="3273286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24BA6D05-8634-654C-B63F-68C05C72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FB5E14C-8B23-7143-BE4F-316C5B9309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73105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icture containing person, person, holding, wearing&#10;&#10;Description automatically generated">
            <a:extLst>
              <a:ext uri="{FF2B5EF4-FFF2-40B4-BE49-F238E27FC236}">
                <a16:creationId xmlns:a16="http://schemas.microsoft.com/office/drawing/2014/main" id="{D24C4992-2D6C-504E-9AFD-C20D279D8B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812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29D702-2C73-4F49-9234-DCC2E91C5A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304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4887CD-C68B-DA4C-A122-E645173D14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23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icture containing vehicle, outdoor, transport, person&#10;&#10;Description automatically generated">
            <a:extLst>
              <a:ext uri="{FF2B5EF4-FFF2-40B4-BE49-F238E27FC236}">
                <a16:creationId xmlns:a16="http://schemas.microsoft.com/office/drawing/2014/main" id="{EB14D207-0606-BB4A-81B9-231F6E07C7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799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C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89738918-E23E-0541-84C6-8842D94C0B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426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D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person in a military uniform&#10;&#10;Description automatically generated">
            <a:extLst>
              <a:ext uri="{FF2B5EF4-FFF2-40B4-BE49-F238E27FC236}">
                <a16:creationId xmlns:a16="http://schemas.microsoft.com/office/drawing/2014/main" id="{00106DF1-643A-8A49-A193-D87A636069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607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E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1B744E-60ED-C74C-B95A-02548B60C9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697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F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409A34-D246-144A-AA70-F69A3F0C98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29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G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F3BEF0-5F8A-F847-ADBD-EC6027D304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512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H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644870-6B3A-5F40-813F-5FEAA978E26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F1D3B-C530-814B-BF5B-8C34651AAD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590800" cy="3352800"/>
          </a:xfrm>
          <a:prstGeom prst="rect">
            <a:avLst/>
          </a:prstGeom>
        </p:spPr>
      </p:pic>
      <p:sp>
        <p:nvSpPr>
          <p:cNvPr id="15" name="Title 6">
            <a:extLst>
              <a:ext uri="{FF2B5EF4-FFF2-40B4-BE49-F238E27FC236}">
                <a16:creationId xmlns:a16="http://schemas.microsoft.com/office/drawing/2014/main" id="{F4633B24-102C-1146-81A4-F9E504477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BFA22E03-B583-2E4A-AE0F-97B45F8754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109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B8BE1A-00F8-FC43-ADF5-949903DA0A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481B03-C882-C045-85F4-95459C0831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5851210" cy="3268832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B43B74F9-7490-494B-ABCE-D8F8B6750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7A35724-8D4A-E34E-9E8F-7A6C621828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79889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I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30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8778" y="-34516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7497A6-F663-5844-B8E8-7DDB7B978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C300E0E1-2E69-5342-87A0-E5C44CA8F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34349C9-2FB1-4D4C-84F0-0CE504B47C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1832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384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J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 userDrawn="1"/>
        </p:nvSpPr>
        <p:spPr>
          <a:xfrm>
            <a:off x="-14094" y="-2920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A1F750-F3EF-2F46-ACA2-DD4BFDB11B3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DAFB5A97-DACD-6441-9958-E3AD47AC5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D0D48C3-F254-BB43-AB72-C361BBE173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57071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K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A368A1-C93E-5D42-9FCE-2B907E9D29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A7BA28-4EB4-484F-9302-F642198ECD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21582" cy="33060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DE3B30-CC20-A44B-A94D-A0F5295586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81400"/>
            <a:ext cx="2590800" cy="3276600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8D7DCD03-84DB-DB47-805B-815824967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7DE3416-111A-A94C-B0DA-436EA4C816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59612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L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/>
          <p:nvPr userDrawn="1"/>
        </p:nvSpPr>
        <p:spPr>
          <a:xfrm rot="10800000" flipH="1">
            <a:off x="-19106" y="3551964"/>
            <a:ext cx="2620066" cy="3321984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A2920A-4537-B244-8106-B93F0B4E43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73" y="0"/>
            <a:ext cx="2590800" cy="32512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71E0D68A-913A-3149-8069-77C36D0E4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D190CD3-3751-744C-AEA9-7430E4D147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92693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M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920F2F-6613-4C44-91A5-C2CDFA3D47E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5E30B62D-A01A-314B-BBCC-818A41A50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2BB2199-11E7-2C43-8C26-9A4B80CCC0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551AA6-6B97-5347-9B5C-0B850C281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00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N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A368A1-C93E-5D42-9FCE-2B907E9D29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0913A3-A8FA-5445-AB7E-3220CEC781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589028" cy="68728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56C0F8-7C26-2E4E-B7C6-392CD85BD7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72" y="0"/>
            <a:ext cx="2590800" cy="32639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54E4D544-0213-6F41-B456-24AE227AB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C84A7EB-F5FB-7B46-8089-76A264F69E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5451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O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920F2F-6613-4C44-91A5-C2CDFA3D47E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013F83-4902-CB45-BDE6-93E9FF64E1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73" y="0"/>
            <a:ext cx="2590800" cy="3276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1B1FB5-2868-8B4F-B95B-30CD0A4955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51964"/>
            <a:ext cx="2631864" cy="3306036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54944ECE-ED14-F941-AB8B-194FD5F22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4E0EA91-4A9C-CD41-978F-8B45F6054B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15607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 userDrawn="1"/>
        </p:nvSpPr>
        <p:spPr>
          <a:xfrm>
            <a:off x="-14094" y="-2920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CE698E-67CD-4D46-AF4C-A5F4AFB3135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768FED3F-4865-8B47-B060-0B9B69C79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C4FB2F8-2FCD-3044-A34F-B989DE8E45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47937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Q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910E00-391C-7B45-95DE-85FB0BE5270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0147B0-DF39-5047-BFED-D9E14B6050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590800" cy="3492500"/>
          </a:xfrm>
          <a:prstGeom prst="rect">
            <a:avLst/>
          </a:prstGeom>
        </p:spPr>
      </p:pic>
      <p:sp>
        <p:nvSpPr>
          <p:cNvPr id="11" name="Title 6">
            <a:extLst>
              <a:ext uri="{FF2B5EF4-FFF2-40B4-BE49-F238E27FC236}">
                <a16:creationId xmlns:a16="http://schemas.microsoft.com/office/drawing/2014/main" id="{4AB019CD-BCA9-1041-B347-CDF5C595D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02AE0F3-9D8F-4848-8E38-B405E3E2BA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50176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R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E4A92AEC-A954-6F44-8E47-F05912BA7E0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11900"/>
            <a:ext cx="2743200" cy="365125"/>
          </a:xfr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64BE20-63D5-D24A-9BE8-76B261FB8C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289300" cy="3492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35895B-E552-7148-ACAA-335A71A9B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51964"/>
            <a:ext cx="2605156" cy="330603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97E97E7-FD85-7644-AACC-14C39C821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9D7C91A-FB91-F747-A2ED-05060B76B6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316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B8BE1A-00F8-FC43-ADF5-949903DA0A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ED70DC-AAB6-8A4F-87ED-3DE0D00086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51209" cy="3268832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7DD4422E-1504-8341-9F9F-659A3E704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7C23243-A560-1949-BD92-B193F44605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57463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S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24F8D0-E52A-2B49-AE72-F20FD881D8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9" y="3564709"/>
            <a:ext cx="4546600" cy="3403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A1F750-F3EF-2F46-ACA2-DD4BFDB11B3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3CF2C0-5228-C64B-875C-C1A036DE8C5B}"/>
              </a:ext>
            </a:extLst>
          </p:cNvPr>
          <p:cNvSpPr/>
          <p:nvPr userDrawn="1"/>
        </p:nvSpPr>
        <p:spPr>
          <a:xfrm>
            <a:off x="0" y="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2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0529BCF5-21D2-F34E-8EF5-28BFCF9BE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BD75F99-5C70-D04B-B6E7-8CB05AFE97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17967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T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/>
          <p:nvPr userDrawn="1"/>
        </p:nvSpPr>
        <p:spPr>
          <a:xfrm rot="10800000" flipH="1">
            <a:off x="-19106" y="3551964"/>
            <a:ext cx="2620066" cy="3321984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E3D809-E123-0C42-A510-A0F9B7D173D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1749C2-4361-6D49-9247-7E2DA3521D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565400" cy="31242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CAD14678-2B84-BD40-BA95-B3C7F5129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04F60B5-175F-C04C-89F8-B0EEB97DCE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42735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U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08BFC019-E7C9-8643-B58B-E2254E7BE5A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11900"/>
            <a:ext cx="2743200" cy="365125"/>
          </a:xfr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4021E4-3060-2244-9CFE-0931EF82F9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20066" cy="32983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5CFDA1-0CA7-6745-9E16-AAA203D9E9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32840"/>
            <a:ext cx="2620066" cy="3325160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B6E47901-3783-8F42-AEA2-A68C134AC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235BE14-3B64-B84A-B2FF-8F208D6E23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96018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eige with Green and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644870-6B3A-5F40-813F-5FEAA978E26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977B3C"/>
                </a:solidFill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CEE7F8-4209-6C4B-AC9E-9CCBB3778A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106" y="0"/>
            <a:ext cx="2578100" cy="3251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18CF75-60A3-064F-8AC1-B710F36EB1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94100"/>
            <a:ext cx="2578100" cy="32639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095D281-C275-2C4D-A5A7-C31D3DC12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A472E2F-15ED-644F-81AB-F42E825C40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977B3C"/>
                </a:solidFill>
              </a:defRPr>
            </a:lvl1pPr>
            <a:lvl2pPr>
              <a:defRPr sz="2000" b="1">
                <a:solidFill>
                  <a:srgbClr val="977B3C"/>
                </a:solidFill>
              </a:defRPr>
            </a:lvl2pPr>
            <a:lvl3pPr>
              <a:defRPr sz="1800" b="1">
                <a:solidFill>
                  <a:srgbClr val="977B3C"/>
                </a:solidFill>
              </a:defRPr>
            </a:lvl3pPr>
            <a:lvl4pPr>
              <a:defRPr sz="1600" b="1">
                <a:solidFill>
                  <a:srgbClr val="977B3C"/>
                </a:solidFill>
              </a:defRPr>
            </a:lvl4pPr>
            <a:lvl5pPr>
              <a:defRPr sz="1600" b="1">
                <a:solidFill>
                  <a:srgbClr val="977B3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35704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7497A6-F663-5844-B8E8-7DDB7B978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977B3C"/>
                </a:solidFill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40CB0C-99BD-D246-84C2-0EC859EDD1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9943188" cy="2295940"/>
          </a:xfrm>
          <a:prstGeom prst="rect">
            <a:avLst/>
          </a:prstGeom>
        </p:spPr>
      </p:pic>
      <p:pic>
        <p:nvPicPr>
          <p:cNvPr id="4" name="Picture 23">
            <a:extLst>
              <a:ext uri="{FF2B5EF4-FFF2-40B4-BE49-F238E27FC236}">
                <a16:creationId xmlns:a16="http://schemas.microsoft.com/office/drawing/2014/main" id="{162D973D-74FA-DB49-B72A-457B9030CA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309" y="611674"/>
            <a:ext cx="1147777" cy="111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34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8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B8BE1A-00F8-FC43-ADF5-949903DA0A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BF3594-3F03-C445-BFDA-5E05318F95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92800" cy="3289300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D638381F-1103-F64E-B7CD-D3DD7173D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6EFB415-EB58-AF45-9160-ABBD1547F5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608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9860D4DE-FDDE-F041-ADE2-80DF5D3DC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0BF7A7B-358A-854E-A2B2-8BEA972D81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3C5D2566-4D47-5C4F-BB62-071BB80CB5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859981" y="6334919"/>
            <a:ext cx="2493818" cy="365125"/>
          </a:xfrm>
        </p:spPr>
        <p:txBody>
          <a:bodyPr/>
          <a:lstStyle>
            <a:lvl1pPr>
              <a:defRPr/>
            </a:lvl1pPr>
          </a:lstStyle>
          <a:p>
            <a:fld id="{FC2A2D25-6603-7440-94E1-D7F28E00B596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0" name="Picture 9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5EAAF87A-AC3E-114A-8540-741EE37DC2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5875723" cy="326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03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10" name="Picture 9" descr="A person using a computer&#10;&#10;Description automatically generated">
            <a:extLst>
              <a:ext uri="{FF2B5EF4-FFF2-40B4-BE49-F238E27FC236}">
                <a16:creationId xmlns:a16="http://schemas.microsoft.com/office/drawing/2014/main" id="{DA4EC931-F57B-7740-83E6-FC44BC18A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41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9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37.xml"/><Relationship Id="rId34" Type="http://schemas.openxmlformats.org/officeDocument/2006/relationships/slideLayout" Target="../slideLayouts/slideLayout50.xml"/><Relationship Id="rId42" Type="http://schemas.openxmlformats.org/officeDocument/2006/relationships/slideLayout" Target="../slideLayouts/slideLayout58.xml"/><Relationship Id="rId47" Type="http://schemas.openxmlformats.org/officeDocument/2006/relationships/theme" Target="../theme/theme3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48.xml"/><Relationship Id="rId37" Type="http://schemas.openxmlformats.org/officeDocument/2006/relationships/slideLayout" Target="../slideLayouts/slideLayout53.xml"/><Relationship Id="rId40" Type="http://schemas.openxmlformats.org/officeDocument/2006/relationships/slideLayout" Target="../slideLayouts/slideLayout56.xml"/><Relationship Id="rId45" Type="http://schemas.openxmlformats.org/officeDocument/2006/relationships/slideLayout" Target="../slideLayouts/slideLayout61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36" Type="http://schemas.openxmlformats.org/officeDocument/2006/relationships/slideLayout" Target="../slideLayouts/slideLayout52.xml"/><Relationship Id="rId49" Type="http://schemas.openxmlformats.org/officeDocument/2006/relationships/image" Target="../media/image20.tiff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47.xml"/><Relationship Id="rId44" Type="http://schemas.openxmlformats.org/officeDocument/2006/relationships/slideLayout" Target="../slideLayouts/slideLayout60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51.xml"/><Relationship Id="rId43" Type="http://schemas.openxmlformats.org/officeDocument/2006/relationships/slideLayout" Target="../slideLayouts/slideLayout59.xml"/><Relationship Id="rId48" Type="http://schemas.openxmlformats.org/officeDocument/2006/relationships/image" Target="../media/image19.png"/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54.xml"/><Relationship Id="rId4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36.xml"/><Relationship Id="rId41" Type="http://schemas.openxmlformats.org/officeDocument/2006/relationships/slideLayout" Target="../slideLayouts/slideLayout57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20.tiff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8454FBC5-A556-FF40-8D65-2676E1395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9600" y="2766218"/>
            <a:ext cx="429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9C0B83-341E-4B41-947F-AB1955EF7F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A636B4-666E-C841-B51C-9A3C086119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4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3362A"/>
                </a:solidFill>
              </a:defRPr>
            </a:lvl1pPr>
          </a:lstStyle>
          <a:p>
            <a:fld id="{C29BC6FD-FD3B-9C49-A869-45CEBB1676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7">
            <a:extLst>
              <a:ext uri="{FF2B5EF4-FFF2-40B4-BE49-F238E27FC236}">
                <a16:creationId xmlns:a16="http://schemas.microsoft.com/office/drawing/2014/main" id="{ACA3E35D-DB08-7A4B-87AE-0BF0D11A941E}"/>
              </a:ext>
            </a:extLst>
          </p:cNvPr>
          <p:cNvSpPr txBox="1">
            <a:spLocks/>
          </p:cNvSpPr>
          <p:nvPr userDrawn="1"/>
        </p:nvSpPr>
        <p:spPr>
          <a:xfrm>
            <a:off x="7299075" y="3121325"/>
            <a:ext cx="429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3362A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spc="-4" dirty="0">
                <a:solidFill>
                  <a:srgbClr val="23362A"/>
                </a:solidFill>
              </a:rPr>
              <a:t>Permanent Change of Station (PCS)</a:t>
            </a:r>
          </a:p>
        </p:txBody>
      </p:sp>
    </p:spTree>
    <p:extLst>
      <p:ext uri="{BB962C8B-B14F-4D97-AF65-F5344CB8AC3E}">
        <p14:creationId xmlns:p14="http://schemas.microsoft.com/office/powerpoint/2010/main" val="396121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23362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FF01B88F-B386-F842-B247-EA729FC42FF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336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9981" y="6334919"/>
            <a:ext cx="24938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ECE1CA"/>
                </a:solidFill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8" name="Triángulo 7">
            <a:extLst>
              <a:ext uri="{FF2B5EF4-FFF2-40B4-BE49-F238E27FC236}">
                <a16:creationId xmlns:a16="http://schemas.microsoft.com/office/drawing/2014/main" id="{5CED3814-6704-FA4F-9357-F75F9248568A}"/>
              </a:ext>
            </a:extLst>
          </p:cNvPr>
          <p:cNvSpPr/>
          <p:nvPr userDrawn="1"/>
        </p:nvSpPr>
        <p:spPr>
          <a:xfrm rot="5400000">
            <a:off x="-1223916" y="2220362"/>
            <a:ext cx="4834555" cy="2417275"/>
          </a:xfrm>
          <a:prstGeom prst="triangle">
            <a:avLst>
              <a:gd name="adj" fmla="val 50187"/>
            </a:avLst>
          </a:prstGeom>
          <a:solidFill>
            <a:srgbClr val="EDE7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40D301-EBC4-7749-B590-BBAC7369A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B902BF-8AE3-AC49-AE9B-5CD5AE8C0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2372" y="1825625"/>
            <a:ext cx="101914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5219E9-3668-5943-93AB-60B12A65BDF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82" y="2844412"/>
            <a:ext cx="1244717" cy="121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3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777" r:id="rId8"/>
    <p:sldLayoutId id="2147483778" r:id="rId9"/>
    <p:sldLayoutId id="2147483780" r:id="rId10"/>
    <p:sldLayoutId id="2147483783" r:id="rId11"/>
    <p:sldLayoutId id="2147483781" r:id="rId12"/>
    <p:sldLayoutId id="2147483782" r:id="rId13"/>
    <p:sldLayoutId id="2147483784" r:id="rId14"/>
    <p:sldLayoutId id="2147483785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ECE1C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Tipo de letra del sistema normal"/>
        <a:buChar char="—"/>
        <a:defRPr sz="20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38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3362A"/>
                </a:solidFill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r>
              <a:rPr lang="es-MX" dirty="0"/>
              <a:t> </a:t>
            </a: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D2505E1-5EEF-0943-A8DC-0D4E4271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3DF7D6-350A-F540-8CC9-C2C163709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1376" y="1825625"/>
            <a:ext cx="102224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380A66-CE1F-2F43-B85D-D42178DCF90B}"/>
              </a:ext>
            </a:extLst>
          </p:cNvPr>
          <p:cNvPicPr>
            <a:picLocks noChangeAspect="1"/>
          </p:cNvPicPr>
          <p:nvPr userDrawn="1"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7900"/>
            <a:ext cx="2467627" cy="4917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B3D6EC-CBF5-3F43-8EDF-DE011B0644A4}"/>
              </a:ext>
            </a:extLst>
          </p:cNvPr>
          <p:cNvPicPr>
            <a:picLocks noChangeAspect="1"/>
          </p:cNvPicPr>
          <p:nvPr userDrawn="1"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83" y="2856909"/>
            <a:ext cx="1239289" cy="120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5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787" r:id="rId2"/>
    <p:sldLayoutId id="2147483788" r:id="rId3"/>
    <p:sldLayoutId id="2147483789" r:id="rId4"/>
    <p:sldLayoutId id="2147483791" r:id="rId5"/>
    <p:sldLayoutId id="2147483792" r:id="rId6"/>
    <p:sldLayoutId id="2147483793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  <p:sldLayoutId id="2147483769" r:id="rId25"/>
    <p:sldLayoutId id="2147483770" r:id="rId26"/>
    <p:sldLayoutId id="2147483771" r:id="rId27"/>
    <p:sldLayoutId id="2147483772" r:id="rId28"/>
    <p:sldLayoutId id="2147483773" r:id="rId29"/>
    <p:sldLayoutId id="2147483774" r:id="rId30"/>
    <p:sldLayoutId id="2147483775" r:id="rId31"/>
    <p:sldLayoutId id="2147483776" r:id="rId32"/>
    <p:sldLayoutId id="2147483656" r:id="rId33"/>
    <p:sldLayoutId id="2147483649" r:id="rId34"/>
    <p:sldLayoutId id="2147483659" r:id="rId35"/>
    <p:sldLayoutId id="2147483731" r:id="rId36"/>
    <p:sldLayoutId id="2147483654" r:id="rId37"/>
    <p:sldLayoutId id="2147483737" r:id="rId38"/>
    <p:sldLayoutId id="2147483727" r:id="rId39"/>
    <p:sldLayoutId id="2147483722" r:id="rId40"/>
    <p:sldLayoutId id="2147483660" r:id="rId41"/>
    <p:sldLayoutId id="2147483723" r:id="rId42"/>
    <p:sldLayoutId id="2147483739" r:id="rId43"/>
    <p:sldLayoutId id="2147483738" r:id="rId44"/>
    <p:sldLayoutId id="2147483655" r:id="rId45"/>
    <p:sldLayoutId id="2147483740" r:id="rId4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3362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Tipo de letra del sistema normal"/>
        <a:buChar char="—"/>
        <a:defRPr sz="20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84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E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65FBD-AD12-4242-891A-2FE2F0C47305}" type="slidenum">
              <a:rPr lang="es-MX" smtClean="0">
                <a:solidFill>
                  <a:srgbClr val="977B3C"/>
                </a:solidFill>
              </a:rPr>
              <a:pPr/>
              <a:t>‹#›</a:t>
            </a:fld>
            <a:r>
              <a:rPr lang="es-MX" dirty="0"/>
              <a:t> </a:t>
            </a: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D2505E1-5EEF-0943-A8DC-0D4E4271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3DF7D6-350A-F540-8CC9-C2C163709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878" y="1825625"/>
            <a:ext cx="1023792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380A66-CE1F-2F43-B85D-D42178DCF9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7900"/>
            <a:ext cx="2467627" cy="4917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B3D6EC-CBF5-3F43-8EDF-DE011B0644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83" y="2856909"/>
            <a:ext cx="1239289" cy="120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97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3362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Tipo de letra del sistema normal"/>
        <a:buChar char="—"/>
        <a:defRPr sz="20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38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E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65FBD-AD12-4242-891A-2FE2F0C47305}" type="slidenum">
              <a:rPr lang="es-MX" smtClean="0">
                <a:solidFill>
                  <a:srgbClr val="977B3C"/>
                </a:solidFill>
              </a:rPr>
              <a:pPr/>
              <a:t>‹#›</a:t>
            </a:fld>
            <a:r>
              <a:rPr lang="es-MX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551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3362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3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88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0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litaryonesource.mil/moving-pcs" TargetMode="Externa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08.jpg"/><Relationship Id="rId5" Type="http://schemas.openxmlformats.org/officeDocument/2006/relationships/image" Target="../media/image107.png"/><Relationship Id="rId4" Type="http://schemas.openxmlformats.org/officeDocument/2006/relationships/image" Target="../media/image10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http://www.travel.dod.mil/" TargetMode="Externa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9.png"/><Relationship Id="rId4" Type="http://schemas.openxmlformats.org/officeDocument/2006/relationships/image" Target="../media/image8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jp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8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png"/><Relationship Id="rId18" Type="http://schemas.openxmlformats.org/officeDocument/2006/relationships/image" Target="../media/image88.svg"/><Relationship Id="rId3" Type="http://schemas.openxmlformats.org/officeDocument/2006/relationships/image" Target="../media/image118.jpeg"/><Relationship Id="rId7" Type="http://schemas.openxmlformats.org/officeDocument/2006/relationships/image" Target="../media/image122.svg"/><Relationship Id="rId12" Type="http://schemas.openxmlformats.org/officeDocument/2006/relationships/image" Target="../media/image127.png"/><Relationship Id="rId17" Type="http://schemas.openxmlformats.org/officeDocument/2006/relationships/image" Target="../media/image8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31.sv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21.png"/><Relationship Id="rId11" Type="http://schemas.openxmlformats.org/officeDocument/2006/relationships/image" Target="../media/image126.svg"/><Relationship Id="rId5" Type="http://schemas.openxmlformats.org/officeDocument/2006/relationships/image" Target="../media/image120.png"/><Relationship Id="rId15" Type="http://schemas.openxmlformats.org/officeDocument/2006/relationships/image" Target="../media/image130.png"/><Relationship Id="rId10" Type="http://schemas.openxmlformats.org/officeDocument/2006/relationships/image" Target="../media/image125.png"/><Relationship Id="rId19" Type="http://schemas.openxmlformats.org/officeDocument/2006/relationships/image" Target="../media/image132.png"/><Relationship Id="rId4" Type="http://schemas.openxmlformats.org/officeDocument/2006/relationships/image" Target="../media/image119.jpeg"/><Relationship Id="rId9" Type="http://schemas.openxmlformats.org/officeDocument/2006/relationships/image" Target="../media/image124.svg"/><Relationship Id="rId14" Type="http://schemas.openxmlformats.org/officeDocument/2006/relationships/image" Target="../media/image129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6FEEA.F7D96430" TargetMode="External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35.png"/><Relationship Id="rId5" Type="http://schemas.openxmlformats.org/officeDocument/2006/relationships/image" Target="cid:image003.png@01D6FEEA.F7D96430" TargetMode="External"/><Relationship Id="rId4" Type="http://schemas.openxmlformats.org/officeDocument/2006/relationships/image" Target="../media/image1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9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94.jpeg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8.png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BC4A99-C4F7-E54B-9B65-345C7C2BDF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1518" y="2166422"/>
            <a:ext cx="2226721" cy="22267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67BE45-FFF2-01B7-37AB-9C749366C8EC}"/>
              </a:ext>
            </a:extLst>
          </p:cNvPr>
          <p:cNvSpPr txBox="1"/>
          <p:nvPr/>
        </p:nvSpPr>
        <p:spPr>
          <a:xfrm>
            <a:off x="3559945" y="6581001"/>
            <a:ext cx="2902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193111"/>
                </a:solidFill>
              </a:rPr>
              <a:t>Version 2.0 May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107265-2CE8-5398-3DB7-70524A492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3468" y="4582103"/>
            <a:ext cx="1209675" cy="120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59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EE29CFC-9D89-834B-B997-6CC89B873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5777" y="5456"/>
            <a:ext cx="8592464" cy="1325563"/>
          </a:xfrm>
        </p:spPr>
        <p:txBody>
          <a:bodyPr/>
          <a:lstStyle/>
          <a:p>
            <a:r>
              <a:rPr lang="en-US" dirty="0"/>
              <a:t>Manage Debt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F9DE4FF-696C-C34B-8846-27E77946FD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55777" y="1720462"/>
            <a:ext cx="8519809" cy="463867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Debt destroyer strategies</a:t>
            </a:r>
          </a:p>
          <a:p>
            <a:pPr marL="800100" lvl="1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Snowball</a:t>
            </a:r>
          </a:p>
          <a:p>
            <a:pPr marL="800100" lvl="1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Avalanche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Major purchases</a:t>
            </a:r>
          </a:p>
          <a:p>
            <a:pPr marL="800100" lvl="1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Housing</a:t>
            </a:r>
          </a:p>
          <a:p>
            <a:pPr marL="800100" lvl="1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Vehicles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D993C0-026F-4BBB-9801-F665CFA10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8725" y="2358085"/>
            <a:ext cx="3876675" cy="363592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10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Graphic 1" descr="Chevron arrows with solid fill">
            <a:extLst>
              <a:ext uri="{FF2B5EF4-FFF2-40B4-BE49-F238E27FC236}">
                <a16:creationId xmlns:a16="http://schemas.microsoft.com/office/drawing/2014/main" id="{197F8D7F-98BA-8AB3-3767-E233432DCF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35275" y="1720462"/>
            <a:ext cx="457200" cy="457200"/>
          </a:xfrm>
          <a:prstGeom prst="rect">
            <a:avLst/>
          </a:prstGeom>
        </p:spPr>
      </p:pic>
      <p:pic>
        <p:nvPicPr>
          <p:cNvPr id="7" name="Graphic 6" descr="Chevron arrows with solid fill">
            <a:extLst>
              <a:ext uri="{FF2B5EF4-FFF2-40B4-BE49-F238E27FC236}">
                <a16:creationId xmlns:a16="http://schemas.microsoft.com/office/drawing/2014/main" id="{4F2E2E60-5BF9-E4E4-7C4B-EA544EB3E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35275" y="340748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962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7954F-8062-924A-B71B-D8B16C9B7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2100" y="2766218"/>
            <a:ext cx="6347298" cy="1325563"/>
          </a:xfrm>
        </p:spPr>
        <p:txBody>
          <a:bodyPr/>
          <a:lstStyle/>
          <a:p>
            <a:r>
              <a:rPr lang="en-US" spc="-4" dirty="0"/>
              <a:t>PCS Considerations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11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746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83E400-B529-404D-B7E0-3DBDF4334A6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12</a:t>
            </a:fld>
            <a:endParaRPr lang="es-MX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0F3F120-E731-4EE7-B5F3-1B3B56A19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475" y="-2448"/>
            <a:ext cx="8520113" cy="1325563"/>
          </a:xfrm>
        </p:spPr>
        <p:txBody>
          <a:bodyPr/>
          <a:lstStyle/>
          <a:p>
            <a:r>
              <a:rPr lang="en-US" spc="-5" dirty="0">
                <a:latin typeface="Helvetica" panose="020B0604020202020204" pitchFamily="34" charset="0"/>
                <a:cs typeface="Helvetica" panose="020B0604020202020204" pitchFamily="34" charset="0"/>
              </a:rPr>
              <a:t>Before Your Move – Part 1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2F10F3-1A89-4AFD-ACD8-D5EB6A474D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475" y="1192116"/>
            <a:ext cx="5318125" cy="4784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defTabSz="685766">
              <a:lnSpc>
                <a:spcPct val="100000"/>
              </a:lnSpc>
              <a:spcBef>
                <a:spcPts val="750"/>
              </a:spcBef>
              <a:buNone/>
            </a:pPr>
            <a:r>
              <a:rPr lang="en-US" sz="2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Household Goods (HHG) and Personally Procured Move </a:t>
            </a:r>
            <a:r>
              <a:rPr lang="en-US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(PPM)</a:t>
            </a:r>
          </a:p>
          <a:p>
            <a:pPr marL="0" lvl="0" indent="0" defTabSz="685766">
              <a:lnSpc>
                <a:spcPct val="150000"/>
              </a:lnSpc>
              <a:spcBef>
                <a:spcPts val="750"/>
              </a:spcBef>
              <a:buNone/>
            </a:pPr>
            <a:r>
              <a:rPr lang="en-US" sz="2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Housing</a:t>
            </a:r>
            <a:r>
              <a:rPr lang="en-US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00100" lvl="1" indent="-342900" defTabSz="685766">
              <a:lnSpc>
                <a:spcPct val="150000"/>
              </a:lnSpc>
              <a:spcBef>
                <a:spcPts val="375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 hunting</a:t>
            </a:r>
          </a:p>
          <a:p>
            <a:pPr marL="800100" lvl="1" indent="-342900" defTabSz="685766">
              <a:lnSpc>
                <a:spcPct val="150000"/>
              </a:lnSpc>
              <a:spcBef>
                <a:spcPts val="375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Moving out </a:t>
            </a:r>
          </a:p>
          <a:p>
            <a:pPr marL="800100" lvl="1" indent="-342900" defTabSz="685766">
              <a:lnSpc>
                <a:spcPct val="150000"/>
              </a:lnSpc>
              <a:spcBef>
                <a:spcPts val="375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On-post housing</a:t>
            </a:r>
          </a:p>
          <a:p>
            <a:pPr marL="800100" lvl="1" indent="-342900" defTabSz="685766">
              <a:lnSpc>
                <a:spcPct val="150000"/>
              </a:lnSpc>
              <a:spcBef>
                <a:spcPts val="375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OCONUS housing</a:t>
            </a:r>
          </a:p>
          <a:p>
            <a:pPr marL="0" lvl="0" indent="0" defTabSz="685766">
              <a:lnSpc>
                <a:spcPct val="150000"/>
              </a:lnSpc>
              <a:spcBef>
                <a:spcPts val="750"/>
              </a:spcBef>
              <a:buNone/>
            </a:pPr>
            <a:r>
              <a:rPr lang="en-US" sz="2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Property Insurance</a:t>
            </a:r>
          </a:p>
          <a:p>
            <a:pPr marL="0" lvl="0" indent="0" defTabSz="685766">
              <a:lnSpc>
                <a:spcPct val="150000"/>
              </a:lnSpc>
              <a:spcBef>
                <a:spcPts val="750"/>
              </a:spcBef>
              <a:buNone/>
            </a:pPr>
            <a:r>
              <a:rPr lang="en-US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 Limitations</a:t>
            </a:r>
            <a:endParaRPr lang="en-US" sz="24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phic 2" descr="Chevron arrows with solid fill">
            <a:extLst>
              <a:ext uri="{FF2B5EF4-FFF2-40B4-BE49-F238E27FC236}">
                <a16:creationId xmlns:a16="http://schemas.microsoft.com/office/drawing/2014/main" id="{5B495838-C2AB-4395-A9EC-7201B43543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35275" y="1213632"/>
            <a:ext cx="457200" cy="457200"/>
          </a:xfrm>
          <a:prstGeom prst="rect">
            <a:avLst/>
          </a:prstGeom>
        </p:spPr>
      </p:pic>
      <p:pic>
        <p:nvPicPr>
          <p:cNvPr id="4" name="Graphic 3" descr="Chevron arrows with solid fill">
            <a:extLst>
              <a:ext uri="{FF2B5EF4-FFF2-40B4-BE49-F238E27FC236}">
                <a16:creationId xmlns:a16="http://schemas.microsoft.com/office/drawing/2014/main" id="{B02405C6-AC85-0588-79B0-50B1AA7E0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35275" y="2135229"/>
            <a:ext cx="457200" cy="457200"/>
          </a:xfrm>
          <a:prstGeom prst="rect">
            <a:avLst/>
          </a:prstGeom>
        </p:spPr>
      </p:pic>
      <p:pic>
        <p:nvPicPr>
          <p:cNvPr id="8" name="Graphic 7" descr="Chevron arrows with solid fill">
            <a:extLst>
              <a:ext uri="{FF2B5EF4-FFF2-40B4-BE49-F238E27FC236}">
                <a16:creationId xmlns:a16="http://schemas.microsoft.com/office/drawing/2014/main" id="{9ACF7919-F4BF-69BB-E159-DFB935107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35910" y="4815312"/>
            <a:ext cx="457200" cy="457200"/>
          </a:xfrm>
          <a:prstGeom prst="rect">
            <a:avLst/>
          </a:prstGeom>
        </p:spPr>
      </p:pic>
      <p:pic>
        <p:nvPicPr>
          <p:cNvPr id="9" name="Graphic 8" descr="Chevron arrows with solid fill">
            <a:extLst>
              <a:ext uri="{FF2B5EF4-FFF2-40B4-BE49-F238E27FC236}">
                <a16:creationId xmlns:a16="http://schemas.microsoft.com/office/drawing/2014/main" id="{FB00B7B8-9E26-9C4D-3217-5008B2621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35910" y="5482316"/>
            <a:ext cx="457200" cy="457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95CF38-DD0D-ED84-483C-CC07D77222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606"/>
          <a:stretch/>
        </p:blipFill>
        <p:spPr>
          <a:xfrm>
            <a:off x="8078694" y="2571727"/>
            <a:ext cx="3322699" cy="12361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470287-98D6-1E7F-4556-4E022ACF8F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/>
          <a:stretch/>
        </p:blipFill>
        <p:spPr>
          <a:xfrm>
            <a:off x="7938865" y="3983072"/>
            <a:ext cx="3232593" cy="123619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5EBA02C-5C13-FCD3-C877-3C3F1861532F}"/>
              </a:ext>
            </a:extLst>
          </p:cNvPr>
          <p:cNvSpPr/>
          <p:nvPr/>
        </p:nvSpPr>
        <p:spPr>
          <a:xfrm>
            <a:off x="2603200" y="6120157"/>
            <a:ext cx="5715300" cy="737843"/>
          </a:xfrm>
          <a:prstGeom prst="rect">
            <a:avLst/>
          </a:prstGeom>
          <a:solidFill>
            <a:srgbClr val="0E2E00"/>
          </a:solidFill>
          <a:ln>
            <a:solidFill>
              <a:srgbClr val="0E2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8FF9871D-DB38-F564-FB91-BC7A938FACAB}"/>
              </a:ext>
            </a:extLst>
          </p:cNvPr>
          <p:cNvSpPr txBox="1">
            <a:spLocks/>
          </p:cNvSpPr>
          <p:nvPr/>
        </p:nvSpPr>
        <p:spPr>
          <a:xfrm>
            <a:off x="3770168" y="6293220"/>
            <a:ext cx="4308526" cy="429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  <a:defRPr/>
            </a:pPr>
            <a:r>
              <a:rPr lang="en-US" dirty="0">
                <a:solidFill>
                  <a:srgbClr val="EDE7DC"/>
                </a:solidFill>
              </a:rPr>
              <a:t>Review and Update Policies</a:t>
            </a:r>
          </a:p>
          <a:p>
            <a:pPr marL="0" indent="0" algn="r">
              <a:buNone/>
            </a:pPr>
            <a:endParaRPr lang="en-US" dirty="0">
              <a:solidFill>
                <a:srgbClr val="EDE7DC"/>
              </a:solidFill>
            </a:endParaRPr>
          </a:p>
        </p:txBody>
      </p:sp>
      <p:pic>
        <p:nvPicPr>
          <p:cNvPr id="22" name="Graphic 21" descr="Chevron arrows with solid fill">
            <a:extLst>
              <a:ext uri="{FF2B5EF4-FFF2-40B4-BE49-F238E27FC236}">
                <a16:creationId xmlns:a16="http://schemas.microsoft.com/office/drawing/2014/main" id="{7D53FD8E-E37A-E428-6113-F8A4E489F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12968" y="628416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01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E902F-7DC9-6948-A178-8E71F20C3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-3023"/>
            <a:ext cx="8519809" cy="1325563"/>
          </a:xfrm>
        </p:spPr>
        <p:txBody>
          <a:bodyPr/>
          <a:lstStyle/>
          <a:p>
            <a:r>
              <a:rPr lang="en-US" spc="-5" dirty="0">
                <a:latin typeface="Helvetica" panose="020B0604020202020204" pitchFamily="34" charset="0"/>
                <a:cs typeface="Helvetica" panose="020B0604020202020204" pitchFamily="34" charset="0"/>
              </a:rPr>
              <a:t>Before Your Move – Part 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13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07B865-6195-1840-9BAD-FA79A084C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75" y="921142"/>
            <a:ext cx="6840050" cy="39197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51F870-B1C8-AA99-5835-159CD0BFA2E9}"/>
              </a:ext>
            </a:extLst>
          </p:cNvPr>
          <p:cNvSpPr txBox="1"/>
          <p:nvPr/>
        </p:nvSpPr>
        <p:spPr>
          <a:xfrm>
            <a:off x="3135384" y="6126031"/>
            <a:ext cx="75285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00000"/>
              </a:lnSpc>
            </a:pPr>
            <a:r>
              <a:rPr lang="en-US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Visit: </a:t>
            </a:r>
            <a:r>
              <a:rPr lang="en-US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www.militaryonesource.mil/moving-pcs</a:t>
            </a:r>
            <a:r>
              <a:rPr lang="en-US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your Travel Management Office for more information.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F6C4479-2391-476B-1900-5E7E6441D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328" y="3138227"/>
            <a:ext cx="7528586" cy="27986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4CD0CA-90BD-1A9F-8F4E-AA6A601A6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9704" y="1293459"/>
            <a:ext cx="1568531" cy="158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09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CB94C-3A68-184A-B6FF-E243C7F99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-3018"/>
            <a:ext cx="8519809" cy="1325563"/>
          </a:xfrm>
        </p:spPr>
        <p:txBody>
          <a:bodyPr/>
          <a:lstStyle/>
          <a:p>
            <a:r>
              <a:rPr lang="en-US" dirty="0"/>
              <a:t>Before Your Move – Part 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6" t="30447" r="29798" b="34377"/>
          <a:stretch/>
        </p:blipFill>
        <p:spPr>
          <a:xfrm>
            <a:off x="9215485" y="3944238"/>
            <a:ext cx="2122772" cy="192134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479441" y="5865580"/>
            <a:ext cx="1635012" cy="570902"/>
            <a:chOff x="4425156" y="1858036"/>
            <a:chExt cx="2295921" cy="722312"/>
          </a:xfrm>
        </p:grpSpPr>
        <p:sp>
          <p:nvSpPr>
            <p:cNvPr id="13" name="Rectangular Callout 12"/>
            <p:cNvSpPr/>
            <p:nvPr/>
          </p:nvSpPr>
          <p:spPr>
            <a:xfrm>
              <a:off x="4425156" y="1858036"/>
              <a:ext cx="2295921" cy="722312"/>
            </a:xfrm>
            <a:prstGeom prst="wedgeRectCallout">
              <a:avLst>
                <a:gd name="adj1" fmla="val 20250"/>
                <a:gd name="adj2" fmla="val -607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angular Callout 4"/>
            <p:cNvSpPr txBox="1"/>
            <p:nvPr/>
          </p:nvSpPr>
          <p:spPr>
            <a:xfrm>
              <a:off x="4425156" y="1858036"/>
              <a:ext cx="2295921" cy="7223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Passports</a:t>
              </a:r>
              <a:endParaRPr lang="en-US" sz="2000" kern="12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906" y="4068524"/>
            <a:ext cx="2891870" cy="180741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576146" y="5875943"/>
            <a:ext cx="1635012" cy="570902"/>
            <a:chOff x="4425156" y="1858036"/>
            <a:chExt cx="2295921" cy="722312"/>
          </a:xfrm>
        </p:grpSpPr>
        <p:sp>
          <p:nvSpPr>
            <p:cNvPr id="16" name="Rectangular Callout 15"/>
            <p:cNvSpPr/>
            <p:nvPr/>
          </p:nvSpPr>
          <p:spPr>
            <a:xfrm>
              <a:off x="4425156" y="1858036"/>
              <a:ext cx="2295921" cy="722312"/>
            </a:xfrm>
            <a:prstGeom prst="wedgeRectCallout">
              <a:avLst>
                <a:gd name="adj1" fmla="val 20250"/>
                <a:gd name="adj2" fmla="val -607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angular Callout 4"/>
            <p:cNvSpPr txBox="1"/>
            <p:nvPr/>
          </p:nvSpPr>
          <p:spPr>
            <a:xfrm>
              <a:off x="4425156" y="1858036"/>
              <a:ext cx="2295921" cy="7223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Pets</a:t>
              </a:r>
              <a:endParaRPr lang="en-US" sz="2000" kern="12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6" b="11477"/>
          <a:stretch/>
        </p:blipFill>
        <p:spPr>
          <a:xfrm>
            <a:off x="3745451" y="1496078"/>
            <a:ext cx="1635013" cy="193292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745452" y="3373336"/>
            <a:ext cx="1635012" cy="570902"/>
            <a:chOff x="4425156" y="1858036"/>
            <a:chExt cx="2295921" cy="722312"/>
          </a:xfrm>
        </p:grpSpPr>
        <p:sp>
          <p:nvSpPr>
            <p:cNvPr id="24" name="Rectangular Callout 23"/>
            <p:cNvSpPr/>
            <p:nvPr/>
          </p:nvSpPr>
          <p:spPr>
            <a:xfrm>
              <a:off x="4425156" y="1858036"/>
              <a:ext cx="2295921" cy="722312"/>
            </a:xfrm>
            <a:prstGeom prst="wedgeRectCallout">
              <a:avLst>
                <a:gd name="adj1" fmla="val 20250"/>
                <a:gd name="adj2" fmla="val -607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ectangular Callout 4"/>
            <p:cNvSpPr txBox="1"/>
            <p:nvPr/>
          </p:nvSpPr>
          <p:spPr>
            <a:xfrm>
              <a:off x="4425156" y="1858036"/>
              <a:ext cx="2295921" cy="7223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Childcare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14</a:t>
            </a:fld>
            <a:endParaRPr lang="es-MX" dirty="0"/>
          </a:p>
        </p:txBody>
      </p:sp>
      <p:pic>
        <p:nvPicPr>
          <p:cNvPr id="1026" name="Picture 2" descr="image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13230"/>
            <a:ext cx="5045636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7973582" y="3131815"/>
            <a:ext cx="1635012" cy="570902"/>
            <a:chOff x="4425156" y="1858036"/>
            <a:chExt cx="2295921" cy="722312"/>
          </a:xfrm>
        </p:grpSpPr>
        <p:sp>
          <p:nvSpPr>
            <p:cNvPr id="27" name="Rectangular Callout 26"/>
            <p:cNvSpPr/>
            <p:nvPr/>
          </p:nvSpPr>
          <p:spPr>
            <a:xfrm>
              <a:off x="4425156" y="1858036"/>
              <a:ext cx="2295921" cy="722312"/>
            </a:xfrm>
            <a:prstGeom prst="wedgeRectCallout">
              <a:avLst>
                <a:gd name="adj1" fmla="val 20250"/>
                <a:gd name="adj2" fmla="val -607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ectangular Callout 4"/>
            <p:cNvSpPr txBox="1"/>
            <p:nvPr/>
          </p:nvSpPr>
          <p:spPr>
            <a:xfrm>
              <a:off x="4425156" y="1858036"/>
              <a:ext cx="2295921" cy="7223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SCRA</a:t>
              </a:r>
              <a:endParaRPr lang="en-US" sz="2000" kern="12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pic>
        <p:nvPicPr>
          <p:cNvPr id="22" name="Picture 21" descr="Person standing by car">
            <a:extLst>
              <a:ext uri="{FF2B5EF4-FFF2-40B4-BE49-F238E27FC236}">
                <a16:creationId xmlns:a16="http://schemas.microsoft.com/office/drawing/2014/main" id="{179B3037-0635-A7C8-3BCC-05C13006CA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6474" y="4194048"/>
            <a:ext cx="2458699" cy="164109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540039" y="5837248"/>
            <a:ext cx="1635012" cy="570902"/>
            <a:chOff x="4425156" y="1858036"/>
            <a:chExt cx="2295921" cy="722312"/>
          </a:xfrm>
        </p:grpSpPr>
        <p:sp>
          <p:nvSpPr>
            <p:cNvPr id="20" name="Rectangular Callout 19"/>
            <p:cNvSpPr/>
            <p:nvPr/>
          </p:nvSpPr>
          <p:spPr>
            <a:xfrm>
              <a:off x="4425156" y="1858036"/>
              <a:ext cx="2295921" cy="722312"/>
            </a:xfrm>
            <a:prstGeom prst="wedgeRectCallout">
              <a:avLst>
                <a:gd name="adj1" fmla="val 20250"/>
                <a:gd name="adj2" fmla="val -607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ctangular Callout 4"/>
            <p:cNvSpPr txBox="1"/>
            <p:nvPr/>
          </p:nvSpPr>
          <p:spPr>
            <a:xfrm>
              <a:off x="4425156" y="1858036"/>
              <a:ext cx="2295921" cy="7223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Vehicles</a:t>
              </a:r>
              <a:endParaRPr lang="en-US" sz="2000" kern="12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4693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782D6-1CF8-CA45-A48E-0D3C63999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0152" y="927"/>
            <a:ext cx="8519809" cy="1325563"/>
          </a:xfrm>
        </p:spPr>
        <p:txBody>
          <a:bodyPr/>
          <a:lstStyle/>
          <a:p>
            <a:r>
              <a:rPr lang="en-US" dirty="0"/>
              <a:t>During Your Move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9F9EC49-9D3F-2C49-A198-5CCB38029693}"/>
              </a:ext>
            </a:extLst>
          </p:cNvPr>
          <p:cNvSpPr txBox="1">
            <a:spLocks/>
          </p:cNvSpPr>
          <p:nvPr/>
        </p:nvSpPr>
        <p:spPr>
          <a:xfrm>
            <a:off x="3109987" y="2270491"/>
            <a:ext cx="4665338" cy="459780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Estimated Travel Costs for a PCS Move Worksheet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Tax Considerations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Visit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  <a:hlinkClick r:id="rId2"/>
              </a:rPr>
              <a:t>www.travel.dod.mil/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15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FF0B797-863A-E013-AD4F-100B5E80DB94}"/>
              </a:ext>
            </a:extLst>
          </p:cNvPr>
          <p:cNvGrpSpPr/>
          <p:nvPr/>
        </p:nvGrpSpPr>
        <p:grpSpPr>
          <a:xfrm>
            <a:off x="2651339" y="2294279"/>
            <a:ext cx="482712" cy="2096016"/>
            <a:chOff x="2627275" y="2294279"/>
            <a:chExt cx="482712" cy="2096016"/>
          </a:xfrm>
        </p:grpSpPr>
        <p:pic>
          <p:nvPicPr>
            <p:cNvPr id="5" name="Graphic 4" descr="Chevron arrows with solid fill">
              <a:extLst>
                <a:ext uri="{FF2B5EF4-FFF2-40B4-BE49-F238E27FC236}">
                  <a16:creationId xmlns:a16="http://schemas.microsoft.com/office/drawing/2014/main" id="{7158AE43-A639-DB22-9F7C-8F8DE14E4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52787" y="2294279"/>
              <a:ext cx="457200" cy="457200"/>
            </a:xfrm>
            <a:prstGeom prst="rect">
              <a:avLst/>
            </a:prstGeom>
          </p:spPr>
        </p:pic>
        <p:pic>
          <p:nvPicPr>
            <p:cNvPr id="6" name="Graphic 5" descr="Chevron arrows with solid fill">
              <a:extLst>
                <a:ext uri="{FF2B5EF4-FFF2-40B4-BE49-F238E27FC236}">
                  <a16:creationId xmlns:a16="http://schemas.microsoft.com/office/drawing/2014/main" id="{3DE21C0E-5E34-F87F-8695-F53494ECD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27275" y="3227987"/>
              <a:ext cx="457200" cy="457200"/>
            </a:xfrm>
            <a:prstGeom prst="rect">
              <a:avLst/>
            </a:prstGeom>
          </p:spPr>
        </p:pic>
        <p:pic>
          <p:nvPicPr>
            <p:cNvPr id="7" name="Graphic 6" descr="Chevron arrows with solid fill">
              <a:extLst>
                <a:ext uri="{FF2B5EF4-FFF2-40B4-BE49-F238E27FC236}">
                  <a16:creationId xmlns:a16="http://schemas.microsoft.com/office/drawing/2014/main" id="{4A292746-5245-5F63-3AB8-29812B0D0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37000" y="3933095"/>
              <a:ext cx="457200" cy="45720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1C7D5C6-E03D-10F1-B035-B2E3868B27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9180" y="1155583"/>
            <a:ext cx="3530781" cy="454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36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F9782D6-1CF8-CA45-A48E-0D3C63999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6852" y="927"/>
            <a:ext cx="8519809" cy="1325563"/>
          </a:xfrm>
        </p:spPr>
        <p:txBody>
          <a:bodyPr/>
          <a:lstStyle/>
          <a:p>
            <a:r>
              <a:rPr lang="en-US" dirty="0"/>
              <a:t>After You Arrive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16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CC3D84B-9405-06F9-C703-991E6CB2E9C4}"/>
              </a:ext>
            </a:extLst>
          </p:cNvPr>
          <p:cNvGrpSpPr/>
          <p:nvPr/>
        </p:nvGrpSpPr>
        <p:grpSpPr>
          <a:xfrm>
            <a:off x="8023748" y="1058573"/>
            <a:ext cx="4026199" cy="2828063"/>
            <a:chOff x="8023748" y="1058573"/>
            <a:chExt cx="4026199" cy="282806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062BF93-176C-3BA4-6817-D6718F7C0297}"/>
                </a:ext>
              </a:extLst>
            </p:cNvPr>
            <p:cNvGrpSpPr/>
            <p:nvPr/>
          </p:nvGrpSpPr>
          <p:grpSpPr>
            <a:xfrm>
              <a:off x="8023748" y="1058573"/>
              <a:ext cx="4026199" cy="2421626"/>
              <a:chOff x="6095999" y="-55604"/>
              <a:chExt cx="5772447" cy="3414236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02707940-012C-A4FE-33F9-6A3093D551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095999" y="2761701"/>
                <a:ext cx="5772447" cy="596931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9C880CB-F499-A16D-030A-9E3AF79F6D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95999" y="-55604"/>
                <a:ext cx="5759553" cy="2809389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958EC4B-D7F6-FA87-CC4D-40978FDDC44E}"/>
                </a:ext>
              </a:extLst>
            </p:cNvPr>
            <p:cNvGrpSpPr/>
            <p:nvPr/>
          </p:nvGrpSpPr>
          <p:grpSpPr>
            <a:xfrm>
              <a:off x="9494662" y="3481710"/>
              <a:ext cx="1140400" cy="404926"/>
              <a:chOff x="4425156" y="1858036"/>
              <a:chExt cx="2295927" cy="722312"/>
            </a:xfrm>
          </p:grpSpPr>
          <p:sp>
            <p:nvSpPr>
              <p:cNvPr id="17" name="Rectangular Callout 15">
                <a:extLst>
                  <a:ext uri="{FF2B5EF4-FFF2-40B4-BE49-F238E27FC236}">
                    <a16:creationId xmlns:a16="http://schemas.microsoft.com/office/drawing/2014/main" id="{F93E3691-D2A7-003F-A8B9-29388AB04F5F}"/>
                  </a:ext>
                </a:extLst>
              </p:cNvPr>
              <p:cNvSpPr/>
              <p:nvPr/>
            </p:nvSpPr>
            <p:spPr>
              <a:xfrm>
                <a:off x="4425156" y="1858036"/>
                <a:ext cx="2295921" cy="722312"/>
              </a:xfrm>
              <a:prstGeom prst="wedgeRectCallout">
                <a:avLst>
                  <a:gd name="adj1" fmla="val 20250"/>
                  <a:gd name="adj2" fmla="val -607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" name="Rectangular Callout 4">
                <a:extLst>
                  <a:ext uri="{FF2B5EF4-FFF2-40B4-BE49-F238E27FC236}">
                    <a16:creationId xmlns:a16="http://schemas.microsoft.com/office/drawing/2014/main" id="{799DD8C3-D860-0331-CA2F-D086D726D25E}"/>
                  </a:ext>
                </a:extLst>
              </p:cNvPr>
              <p:cNvSpPr txBox="1"/>
              <p:nvPr/>
            </p:nvSpPr>
            <p:spPr>
              <a:xfrm>
                <a:off x="4425162" y="1858036"/>
                <a:ext cx="2295921" cy="72231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5730" tIns="125730" rIns="125730" bIns="125730" numCol="1" spcCol="1270" anchor="ctr" anchorCtr="0">
                <a:noAutofit/>
              </a:bodyPr>
              <a:lstStyle/>
              <a:p>
                <a:pPr lvl="0" algn="ctr" defTabSz="1466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DCFSA</a:t>
                </a:r>
                <a:endParaRPr lang="en-US" sz="2000" kern="12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DE33E18-5B0D-CF78-32ED-89E190CF9969}"/>
              </a:ext>
            </a:extLst>
          </p:cNvPr>
          <p:cNvGrpSpPr/>
          <p:nvPr/>
        </p:nvGrpSpPr>
        <p:grpSpPr>
          <a:xfrm>
            <a:off x="5614884" y="2320707"/>
            <a:ext cx="2259454" cy="3567128"/>
            <a:chOff x="3041699" y="1131627"/>
            <a:chExt cx="2342702" cy="369855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41EAEBC-8BA7-2618-6D1B-0CE47ADFE745}"/>
                </a:ext>
              </a:extLst>
            </p:cNvPr>
            <p:cNvGrpSpPr/>
            <p:nvPr/>
          </p:nvGrpSpPr>
          <p:grpSpPr>
            <a:xfrm>
              <a:off x="3041699" y="1131627"/>
              <a:ext cx="2342702" cy="3031960"/>
              <a:chOff x="3256852" y="1131627"/>
              <a:chExt cx="2342702" cy="303196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5AC496C-9843-1819-9300-2B131486AF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56852" y="1131627"/>
                <a:ext cx="2342702" cy="3031960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C445D1F7-11E9-61F8-A2AD-CEC76AE3F8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87802" y="3257585"/>
                <a:ext cx="522407" cy="546625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CFEF882-03D8-D16B-3090-EBAC7AF15FE7}"/>
                </a:ext>
              </a:extLst>
            </p:cNvPr>
            <p:cNvGrpSpPr/>
            <p:nvPr/>
          </p:nvGrpSpPr>
          <p:grpSpPr>
            <a:xfrm>
              <a:off x="3328882" y="4187302"/>
              <a:ext cx="1834789" cy="642881"/>
              <a:chOff x="4425156" y="1858036"/>
              <a:chExt cx="2295921" cy="722312"/>
            </a:xfrm>
          </p:grpSpPr>
          <p:sp>
            <p:nvSpPr>
              <p:cNvPr id="21" name="Rectangular Callout 15">
                <a:extLst>
                  <a:ext uri="{FF2B5EF4-FFF2-40B4-BE49-F238E27FC236}">
                    <a16:creationId xmlns:a16="http://schemas.microsoft.com/office/drawing/2014/main" id="{D8065A29-7F3A-0708-1E0C-A577EACFD866}"/>
                  </a:ext>
                </a:extLst>
              </p:cNvPr>
              <p:cNvSpPr/>
              <p:nvPr/>
            </p:nvSpPr>
            <p:spPr>
              <a:xfrm>
                <a:off x="4425156" y="1858036"/>
                <a:ext cx="2295921" cy="722312"/>
              </a:xfrm>
              <a:prstGeom prst="wedgeRectCallout">
                <a:avLst>
                  <a:gd name="adj1" fmla="val 20250"/>
                  <a:gd name="adj2" fmla="val -607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2" name="Rectangular Callout 4">
                <a:extLst>
                  <a:ext uri="{FF2B5EF4-FFF2-40B4-BE49-F238E27FC236}">
                    <a16:creationId xmlns:a16="http://schemas.microsoft.com/office/drawing/2014/main" id="{88FBD225-B515-720E-44EC-EC492284FD1F}"/>
                  </a:ext>
                </a:extLst>
              </p:cNvPr>
              <p:cNvSpPr txBox="1"/>
              <p:nvPr/>
            </p:nvSpPr>
            <p:spPr>
              <a:xfrm>
                <a:off x="4425156" y="1858036"/>
                <a:ext cx="2295921" cy="72231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5730" tIns="125730" rIns="125730" bIns="125730" numCol="1" spcCol="1270" anchor="ctr" anchorCtr="0">
                <a:noAutofit/>
              </a:bodyPr>
              <a:lstStyle/>
              <a:p>
                <a:pPr lvl="0" algn="ctr" defTabSz="1466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Spouse Employment</a:t>
                </a:r>
                <a:endParaRPr lang="en-US" sz="2000" kern="12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D72BD1E-2107-AF0F-CEB8-C0581B955308}"/>
              </a:ext>
            </a:extLst>
          </p:cNvPr>
          <p:cNvGrpSpPr/>
          <p:nvPr/>
        </p:nvGrpSpPr>
        <p:grpSpPr>
          <a:xfrm>
            <a:off x="8737316" y="4290018"/>
            <a:ext cx="2707417" cy="1996823"/>
            <a:chOff x="5384401" y="1289799"/>
            <a:chExt cx="2857500" cy="218020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DE0531F-4FD0-EA22-ECA9-1587E93C6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84401" y="1289799"/>
              <a:ext cx="2857500" cy="1714500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2FB33A6-5109-164E-F9C9-864E342DC7CF}"/>
                </a:ext>
              </a:extLst>
            </p:cNvPr>
            <p:cNvGrpSpPr/>
            <p:nvPr/>
          </p:nvGrpSpPr>
          <p:grpSpPr>
            <a:xfrm>
              <a:off x="5922013" y="2998920"/>
              <a:ext cx="1500592" cy="471088"/>
              <a:chOff x="4425156" y="1858036"/>
              <a:chExt cx="2295921" cy="722312"/>
            </a:xfrm>
          </p:grpSpPr>
          <p:sp>
            <p:nvSpPr>
              <p:cNvPr id="24" name="Rectangular Callout 15">
                <a:extLst>
                  <a:ext uri="{FF2B5EF4-FFF2-40B4-BE49-F238E27FC236}">
                    <a16:creationId xmlns:a16="http://schemas.microsoft.com/office/drawing/2014/main" id="{4DA204CD-91A0-1E07-F8F9-0D1693D028D0}"/>
                  </a:ext>
                </a:extLst>
              </p:cNvPr>
              <p:cNvSpPr/>
              <p:nvPr/>
            </p:nvSpPr>
            <p:spPr>
              <a:xfrm>
                <a:off x="4425156" y="1858036"/>
                <a:ext cx="2295921" cy="722312"/>
              </a:xfrm>
              <a:prstGeom prst="wedgeRectCallout">
                <a:avLst>
                  <a:gd name="adj1" fmla="val 20250"/>
                  <a:gd name="adj2" fmla="val -607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5" name="Rectangular Callout 4">
                <a:extLst>
                  <a:ext uri="{FF2B5EF4-FFF2-40B4-BE49-F238E27FC236}">
                    <a16:creationId xmlns:a16="http://schemas.microsoft.com/office/drawing/2014/main" id="{46185DB7-62E0-510C-7263-8F055CFED88C}"/>
                  </a:ext>
                </a:extLst>
              </p:cNvPr>
              <p:cNvSpPr txBox="1"/>
              <p:nvPr/>
            </p:nvSpPr>
            <p:spPr>
              <a:xfrm>
                <a:off x="4425156" y="1858036"/>
                <a:ext cx="2295921" cy="72231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5730" tIns="125730" rIns="125730" bIns="125730" numCol="1" spcCol="1270" anchor="ctr" anchorCtr="0">
                <a:noAutofit/>
              </a:bodyPr>
              <a:lstStyle/>
              <a:p>
                <a:pPr lvl="0" algn="ctr" defTabSz="1466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Childcare</a:t>
                </a:r>
                <a:endParaRPr lang="en-US" sz="2000" kern="12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C9B949A-8980-F87D-ED28-E23B0D00B9BA}"/>
              </a:ext>
            </a:extLst>
          </p:cNvPr>
          <p:cNvGrpSpPr/>
          <p:nvPr/>
        </p:nvGrpSpPr>
        <p:grpSpPr>
          <a:xfrm>
            <a:off x="2887071" y="4290018"/>
            <a:ext cx="2343226" cy="2120812"/>
            <a:chOff x="5597138" y="4199538"/>
            <a:chExt cx="2343226" cy="2120812"/>
          </a:xfrm>
        </p:grpSpPr>
        <p:pic>
          <p:nvPicPr>
            <p:cNvPr id="32" name="Picture 31" descr="Pin on a map">
              <a:extLst>
                <a:ext uri="{FF2B5EF4-FFF2-40B4-BE49-F238E27FC236}">
                  <a16:creationId xmlns:a16="http://schemas.microsoft.com/office/drawing/2014/main" id="{93E327F9-85D0-7D18-5C57-AAD60E53C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97138" y="4199538"/>
              <a:ext cx="2343226" cy="1563713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45BBDC7-C143-2F4F-1E3E-D2D37933D079}"/>
                </a:ext>
              </a:extLst>
            </p:cNvPr>
            <p:cNvGrpSpPr/>
            <p:nvPr/>
          </p:nvGrpSpPr>
          <p:grpSpPr>
            <a:xfrm>
              <a:off x="5951245" y="5749448"/>
              <a:ext cx="1635012" cy="570902"/>
              <a:chOff x="4425156" y="1858036"/>
              <a:chExt cx="2295921" cy="722312"/>
            </a:xfrm>
          </p:grpSpPr>
          <p:sp>
            <p:nvSpPr>
              <p:cNvPr id="35" name="Rectangular Callout 9">
                <a:extLst>
                  <a:ext uri="{FF2B5EF4-FFF2-40B4-BE49-F238E27FC236}">
                    <a16:creationId xmlns:a16="http://schemas.microsoft.com/office/drawing/2014/main" id="{9242BB1D-365F-38ED-D2DB-BDBEE515C494}"/>
                  </a:ext>
                </a:extLst>
              </p:cNvPr>
              <p:cNvSpPr/>
              <p:nvPr/>
            </p:nvSpPr>
            <p:spPr>
              <a:xfrm>
                <a:off x="4425156" y="1858036"/>
                <a:ext cx="2295921" cy="722312"/>
              </a:xfrm>
              <a:prstGeom prst="wedgeRectCallout">
                <a:avLst>
                  <a:gd name="adj1" fmla="val 20250"/>
                  <a:gd name="adj2" fmla="val -607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6" name="Rectangular Callout 4">
                <a:extLst>
                  <a:ext uri="{FF2B5EF4-FFF2-40B4-BE49-F238E27FC236}">
                    <a16:creationId xmlns:a16="http://schemas.microsoft.com/office/drawing/2014/main" id="{2B861014-7769-052B-CA53-EB7DABC90648}"/>
                  </a:ext>
                </a:extLst>
              </p:cNvPr>
              <p:cNvSpPr txBox="1"/>
              <p:nvPr/>
            </p:nvSpPr>
            <p:spPr>
              <a:xfrm>
                <a:off x="4425156" y="1858036"/>
                <a:ext cx="2295921" cy="72231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5730" tIns="125730" rIns="125730" bIns="125730" numCol="1" spcCol="1270" anchor="ctr" anchorCtr="0">
                <a:noAutofit/>
              </a:bodyPr>
              <a:lstStyle/>
              <a:p>
                <a:pPr lvl="0" algn="ctr" defTabSz="1466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kern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State Residency</a:t>
                </a:r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E2A2B61-36DC-9BA3-564A-E0D72F73A706}"/>
              </a:ext>
            </a:extLst>
          </p:cNvPr>
          <p:cNvGrpSpPr/>
          <p:nvPr/>
        </p:nvGrpSpPr>
        <p:grpSpPr>
          <a:xfrm>
            <a:off x="2767345" y="1058573"/>
            <a:ext cx="2707417" cy="2777190"/>
            <a:chOff x="4499805" y="1203786"/>
            <a:chExt cx="2707417" cy="277719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E4E4D55-2642-2A4D-0C1F-DB6089C31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99805" y="1203786"/>
              <a:ext cx="2707417" cy="2225214"/>
            </a:xfrm>
            <a:prstGeom prst="rect">
              <a:avLst/>
            </a:prstGeom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1815CDD-E71F-54CF-25D3-A905258BB2A2}"/>
                </a:ext>
              </a:extLst>
            </p:cNvPr>
            <p:cNvGrpSpPr/>
            <p:nvPr/>
          </p:nvGrpSpPr>
          <p:grpSpPr>
            <a:xfrm>
              <a:off x="4973638" y="3410074"/>
              <a:ext cx="1635012" cy="570902"/>
              <a:chOff x="4425156" y="1858036"/>
              <a:chExt cx="2295921" cy="722312"/>
            </a:xfrm>
          </p:grpSpPr>
          <p:sp>
            <p:nvSpPr>
              <p:cNvPr id="42" name="Rectangular Callout 19">
                <a:extLst>
                  <a:ext uri="{FF2B5EF4-FFF2-40B4-BE49-F238E27FC236}">
                    <a16:creationId xmlns:a16="http://schemas.microsoft.com/office/drawing/2014/main" id="{50143254-5BEE-5FD9-C9CB-22157C4B425A}"/>
                  </a:ext>
                </a:extLst>
              </p:cNvPr>
              <p:cNvSpPr/>
              <p:nvPr/>
            </p:nvSpPr>
            <p:spPr>
              <a:xfrm>
                <a:off x="4425156" y="1858036"/>
                <a:ext cx="2295921" cy="722312"/>
              </a:xfrm>
              <a:prstGeom prst="wedgeRectCallout">
                <a:avLst>
                  <a:gd name="adj1" fmla="val 20250"/>
                  <a:gd name="adj2" fmla="val -607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3" name="Rectangular Callout 4">
                <a:extLst>
                  <a:ext uri="{FF2B5EF4-FFF2-40B4-BE49-F238E27FC236}">
                    <a16:creationId xmlns:a16="http://schemas.microsoft.com/office/drawing/2014/main" id="{FED5857C-3997-571E-DC4F-41DBF0B195A7}"/>
                  </a:ext>
                </a:extLst>
              </p:cNvPr>
              <p:cNvSpPr txBox="1"/>
              <p:nvPr/>
            </p:nvSpPr>
            <p:spPr>
              <a:xfrm>
                <a:off x="4425156" y="1858036"/>
                <a:ext cx="2295921" cy="72231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5730" tIns="125730" rIns="125730" bIns="125730" numCol="1" spcCol="1270" anchor="ctr" anchorCtr="0">
                <a:noAutofit/>
              </a:bodyPr>
              <a:lstStyle/>
              <a:p>
                <a:pPr lvl="0" algn="ctr" defTabSz="1466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Initial Expenses</a:t>
                </a:r>
                <a:endParaRPr lang="en-US" sz="2000" kern="12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60762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A287B-BBC6-A645-9468-06432EB21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1110" y="2790325"/>
            <a:ext cx="6688416" cy="1325563"/>
          </a:xfrm>
        </p:spPr>
        <p:txBody>
          <a:bodyPr>
            <a:normAutofit/>
          </a:bodyPr>
          <a:lstStyle/>
          <a:p>
            <a:pPr algn="ctr"/>
            <a:r>
              <a:rPr lang="en-US" spc="-5" dirty="0">
                <a:latin typeface="Helvetica" panose="020B0604020202020204" pitchFamily="34" charset="0"/>
                <a:cs typeface="Helvetica" panose="020B0604020202020204" pitchFamily="34" charset="0"/>
              </a:rPr>
              <a:t>Allowances and Entitlements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17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421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95F90-2A28-504E-938A-EFDFE17E9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988" y="-54927"/>
            <a:ext cx="8519809" cy="1365896"/>
          </a:xfrm>
        </p:spPr>
        <p:txBody>
          <a:bodyPr/>
          <a:lstStyle/>
          <a:p>
            <a:r>
              <a:rPr lang="en-US" dirty="0"/>
              <a:t>Travel Pay and Allowances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18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4309944"/>
              </p:ext>
            </p:extLst>
          </p:nvPr>
        </p:nvGraphicFramePr>
        <p:xfrm>
          <a:off x="3240987" y="1046671"/>
          <a:ext cx="8519810" cy="555752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714972">
                  <a:extLst>
                    <a:ext uri="{9D8B030D-6E8A-4147-A177-3AD203B41FA5}">
                      <a16:colId xmlns:a16="http://schemas.microsoft.com/office/drawing/2014/main" val="306021017"/>
                    </a:ext>
                  </a:extLst>
                </a:gridCol>
                <a:gridCol w="1455035">
                  <a:extLst>
                    <a:ext uri="{9D8B030D-6E8A-4147-A177-3AD203B41FA5}">
                      <a16:colId xmlns:a16="http://schemas.microsoft.com/office/drawing/2014/main" val="1489988433"/>
                    </a:ext>
                  </a:extLst>
                </a:gridCol>
                <a:gridCol w="4349803">
                  <a:extLst>
                    <a:ext uri="{9D8B030D-6E8A-4147-A177-3AD203B41FA5}">
                      <a16:colId xmlns:a16="http://schemas.microsoft.com/office/drawing/2014/main" val="21255779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Pay</a:t>
                      </a: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  <a:solidFill>
                      <a:srgbClr val="21372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Advance Eligible</a:t>
                      </a: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  <a:solidFill>
                      <a:srgbClr val="21372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Purpose</a:t>
                      </a: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  <a:solidFill>
                      <a:srgbClr val="2137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710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Monetary Allowance in Lieu of Transportation</a:t>
                      </a: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Yes,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If no GTCC</a:t>
                      </a: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Offset driving costs</a:t>
                      </a: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321145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PCS Per diem</a:t>
                      </a: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Yes,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If no GTCC</a:t>
                      </a: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Cover lodging, meals &amp; incidentals</a:t>
                      </a: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27000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Dislocation Allowance</a:t>
                      </a: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Yes</a:t>
                      </a: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Partially reimburses for expenses incurred </a:t>
                      </a:r>
                      <a:r>
                        <a:rPr lang="en-US" sz="16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(i.e., deposits, first and last month rent, unexpected moving costs, etc.)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389660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Temporary Lodging Expense</a:t>
                      </a: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No</a:t>
                      </a: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Partially covers lodging and meal expenses while in temporary lodging (CONUS)</a:t>
                      </a: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4001556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Pet Reimbursement</a:t>
                      </a: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No</a:t>
                      </a: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Reimbursement for costs related to the relocation of one household pet due to PCS</a:t>
                      </a: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825748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Overseas Housing Allowance</a:t>
                      </a: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No</a:t>
                      </a: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Offset housing and living expenses 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(Location-Specific)</a:t>
                      </a:r>
                    </a:p>
                    <a:p>
                      <a:pPr algn="ctr"/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141633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Move-in Housing Allowance</a:t>
                      </a: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477247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Temporary Lodging Allowance</a:t>
                      </a: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024583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Cost of Living Allowance</a:t>
                      </a: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691143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9970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7295F90-2A28-504E-938A-EFDFE17E9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8618" y="36918"/>
            <a:ext cx="8519809" cy="1365896"/>
          </a:xfrm>
        </p:spPr>
        <p:txBody>
          <a:bodyPr/>
          <a:lstStyle/>
          <a:p>
            <a:r>
              <a:rPr lang="en-US" dirty="0"/>
              <a:t>PCS Pay Resources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DD9E857-DDC9-A84E-B901-BC305BD79F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7218" y="1837079"/>
            <a:ext cx="5077343" cy="4068869"/>
          </a:xfrm>
        </p:spPr>
        <p:txBody>
          <a:bodyPr>
            <a:noAutofit/>
          </a:bodyPr>
          <a:lstStyle/>
          <a:p>
            <a:pPr marL="12700" lvl="0" indent="0" defTabSz="685766">
              <a:lnSpc>
                <a:spcPct val="100000"/>
              </a:lnSpc>
              <a:spcBef>
                <a:spcPts val="385"/>
              </a:spcBef>
              <a:buNone/>
            </a:pPr>
            <a:r>
              <a:rPr lang="en-US" spc="-5" dirty="0">
                <a:latin typeface="Helvetica" panose="020B0604020202020204" pitchFamily="34" charset="0"/>
                <a:cs typeface="Helvetica" panose="020B0604020202020204" pitchFamily="34" charset="0"/>
              </a:rPr>
              <a:t>Government Travel Charge Card (GTCC)</a:t>
            </a:r>
          </a:p>
          <a:p>
            <a:pPr marL="698483" lvl="1" indent="-342900" defTabSz="685766">
              <a:lnSpc>
                <a:spcPct val="100000"/>
              </a:lnSpc>
              <a:spcBef>
                <a:spcPts val="385"/>
              </a:spcBef>
              <a:buFont typeface="Wingdings" pitchFamily="2" charset="2"/>
              <a:buChar char="ü"/>
            </a:pPr>
            <a:endParaRPr lang="en-US" b="0" spc="-5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2700" lvl="0" indent="0" defTabSz="685766">
              <a:lnSpc>
                <a:spcPct val="100000"/>
              </a:lnSpc>
              <a:spcBef>
                <a:spcPts val="385"/>
              </a:spcBef>
              <a:buNone/>
            </a:pPr>
            <a:r>
              <a:rPr lang="en-US" spc="-5" dirty="0">
                <a:latin typeface="Helvetica" panose="020B0604020202020204" pitchFamily="34" charset="0"/>
                <a:cs typeface="Helvetica" panose="020B0604020202020204" pitchFamily="34" charset="0"/>
              </a:rPr>
              <a:t>Advance on:</a:t>
            </a:r>
          </a:p>
          <a:p>
            <a:pPr marL="698483" lvl="1" indent="-342900" defTabSz="685766">
              <a:lnSpc>
                <a:spcPct val="200000"/>
              </a:lnSpc>
              <a:spcBef>
                <a:spcPts val="385"/>
              </a:spcBef>
              <a:buFont typeface="Wingdings" pitchFamily="2" charset="2"/>
              <a:buChar char="ü"/>
            </a:pPr>
            <a:r>
              <a:rPr lang="en-US" b="0" spc="-5" dirty="0">
                <a:latin typeface="Helvetica" panose="020B0604020202020204" pitchFamily="34" charset="0"/>
                <a:cs typeface="Helvetica" panose="020B0604020202020204" pitchFamily="34" charset="0"/>
              </a:rPr>
              <a:t>Regular pay</a:t>
            </a:r>
          </a:p>
          <a:p>
            <a:pPr marL="698483" lvl="1" indent="-342900" defTabSz="685766">
              <a:lnSpc>
                <a:spcPct val="200000"/>
              </a:lnSpc>
              <a:spcBef>
                <a:spcPts val="385"/>
              </a:spcBef>
              <a:buFont typeface="Wingdings" pitchFamily="2" charset="2"/>
              <a:buChar char="ü"/>
            </a:pPr>
            <a:r>
              <a:rPr lang="en-US" b="0" spc="-5" dirty="0">
                <a:latin typeface="Helvetica" panose="020B0604020202020204" pitchFamily="34" charset="0"/>
                <a:cs typeface="Helvetica" panose="020B0604020202020204" pitchFamily="34" charset="0"/>
              </a:rPr>
              <a:t>Basic Allowance for Housing (BAH)</a:t>
            </a:r>
          </a:p>
          <a:p>
            <a:pPr marL="698483" lvl="1" indent="-342900" defTabSz="685766">
              <a:lnSpc>
                <a:spcPct val="200000"/>
              </a:lnSpc>
              <a:spcBef>
                <a:spcPts val="385"/>
              </a:spcBef>
              <a:buFont typeface="Wingdings" pitchFamily="2" charset="2"/>
              <a:buChar char="ü"/>
            </a:pPr>
            <a:r>
              <a:rPr lang="en-US" b="0" spc="-5" dirty="0">
                <a:latin typeface="Helvetica" panose="020B0604020202020204" pitchFamily="34" charset="0"/>
                <a:cs typeface="Helvetica" panose="020B0604020202020204" pitchFamily="34" charset="0"/>
              </a:rPr>
              <a:t>Dislocation Allowance (DLA)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19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" name="Picture 6" descr="G:\Projects\USAF\Training\FTAC_PPT\Assets\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97927" y="2893244"/>
            <a:ext cx="3968545" cy="2223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phic 1" descr="Chevron arrows with solid fill">
            <a:extLst>
              <a:ext uri="{FF2B5EF4-FFF2-40B4-BE49-F238E27FC236}">
                <a16:creationId xmlns:a16="http://schemas.microsoft.com/office/drawing/2014/main" id="{55EED899-47F8-075D-3EE9-35918EDCF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0018" y="1837079"/>
            <a:ext cx="457200" cy="457200"/>
          </a:xfrm>
          <a:prstGeom prst="rect">
            <a:avLst/>
          </a:prstGeom>
        </p:spPr>
      </p:pic>
      <p:pic>
        <p:nvPicPr>
          <p:cNvPr id="4" name="Graphic 3" descr="Chevron arrows with solid fill">
            <a:extLst>
              <a:ext uri="{FF2B5EF4-FFF2-40B4-BE49-F238E27FC236}">
                <a16:creationId xmlns:a16="http://schemas.microsoft.com/office/drawing/2014/main" id="{50133821-E360-D7F9-39E0-452C06504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0018" y="2993704"/>
            <a:ext cx="457200" cy="4572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31D38BF-4A47-0F4D-FBFE-5BC5A278D20F}"/>
              </a:ext>
            </a:extLst>
          </p:cNvPr>
          <p:cNvSpPr txBox="1">
            <a:spLocks/>
          </p:cNvSpPr>
          <p:nvPr/>
        </p:nvSpPr>
        <p:spPr>
          <a:xfrm>
            <a:off x="3187218" y="5586119"/>
            <a:ext cx="5077343" cy="40688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indent="0" defTabSz="685766">
              <a:lnSpc>
                <a:spcPct val="100000"/>
              </a:lnSpc>
              <a:spcBef>
                <a:spcPts val="385"/>
              </a:spcBef>
              <a:buFont typeface="Arial" panose="020B0604020202020204" pitchFamily="34" charset="0"/>
              <a:buNone/>
            </a:pPr>
            <a:r>
              <a:rPr lang="en-US" spc="-5" dirty="0">
                <a:latin typeface="Helvetica" panose="020B0604020202020204" pitchFamily="34" charset="0"/>
                <a:cs typeface="Helvetica" panose="020B0604020202020204" pitchFamily="34" charset="0"/>
              </a:rPr>
              <a:t>Army Emergency Relief</a:t>
            </a:r>
          </a:p>
          <a:p>
            <a:pPr marL="698483" lvl="1" indent="-342900" defTabSz="685766">
              <a:lnSpc>
                <a:spcPct val="100000"/>
              </a:lnSpc>
              <a:spcBef>
                <a:spcPts val="385"/>
              </a:spcBef>
              <a:buFont typeface="Wingdings" pitchFamily="2" charset="2"/>
              <a:buChar char="ü"/>
            </a:pPr>
            <a:endParaRPr lang="en-US" b="0" spc="-5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1" name="Graphic 10" descr="Chevron arrows with solid fill">
            <a:extLst>
              <a:ext uri="{FF2B5EF4-FFF2-40B4-BE49-F238E27FC236}">
                <a16:creationId xmlns:a16="http://schemas.microsoft.com/office/drawing/2014/main" id="{5D31DDBB-9FF4-0646-6449-41D187E08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0018" y="561029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160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ADF04E7-E845-9242-A504-7BFD8F6C0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025" y="-2481"/>
            <a:ext cx="8563889" cy="1354558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DFA93C9E-40D1-A248-B681-DB55D019E750}"/>
              </a:ext>
            </a:extLst>
          </p:cNvPr>
          <p:cNvSpPr txBox="1">
            <a:spLocks/>
          </p:cNvSpPr>
          <p:nvPr/>
        </p:nvSpPr>
        <p:spPr>
          <a:xfrm>
            <a:off x="3248025" y="1422069"/>
            <a:ext cx="6372709" cy="469186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Financial Planning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PCS Considerations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Before Your Move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During Your Move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After You Arrive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Allowances and Entitlements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Summary and Resources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Graphic 1" descr="Chevron arrows with solid fill">
            <a:extLst>
              <a:ext uri="{FF2B5EF4-FFF2-40B4-BE49-F238E27FC236}">
                <a16:creationId xmlns:a16="http://schemas.microsoft.com/office/drawing/2014/main" id="{A0F2A114-D2B9-74A9-2F3D-D25AA0384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0825" y="1534894"/>
            <a:ext cx="457200" cy="457200"/>
          </a:xfrm>
          <a:prstGeom prst="rect">
            <a:avLst/>
          </a:prstGeom>
        </p:spPr>
      </p:pic>
      <p:pic>
        <p:nvPicPr>
          <p:cNvPr id="3" name="Graphic 2" descr="Chevron arrows with solid fill">
            <a:extLst>
              <a:ext uri="{FF2B5EF4-FFF2-40B4-BE49-F238E27FC236}">
                <a16:creationId xmlns:a16="http://schemas.microsoft.com/office/drawing/2014/main" id="{E521116D-DD9E-63E7-59B0-300AA7C13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0825" y="2179591"/>
            <a:ext cx="457200" cy="457200"/>
          </a:xfrm>
          <a:prstGeom prst="rect">
            <a:avLst/>
          </a:prstGeom>
        </p:spPr>
      </p:pic>
      <p:pic>
        <p:nvPicPr>
          <p:cNvPr id="7" name="Graphic 6" descr="Chevron arrows with solid fill">
            <a:extLst>
              <a:ext uri="{FF2B5EF4-FFF2-40B4-BE49-F238E27FC236}">
                <a16:creationId xmlns:a16="http://schemas.microsoft.com/office/drawing/2014/main" id="{A1251AFE-C1D8-1505-6AFC-F50C082A1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0825" y="4732603"/>
            <a:ext cx="457200" cy="457200"/>
          </a:xfrm>
          <a:prstGeom prst="rect">
            <a:avLst/>
          </a:prstGeom>
        </p:spPr>
      </p:pic>
      <p:pic>
        <p:nvPicPr>
          <p:cNvPr id="8" name="Graphic 7" descr="Chevron arrows with solid fill">
            <a:extLst>
              <a:ext uri="{FF2B5EF4-FFF2-40B4-BE49-F238E27FC236}">
                <a16:creationId xmlns:a16="http://schemas.microsoft.com/office/drawing/2014/main" id="{CAC4F6ED-2AB7-62D3-71DD-9456DA275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76594" y="542326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806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B2A99-867E-EB4F-9ECF-96C6C893A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2065" y="132820"/>
            <a:ext cx="9027235" cy="1325563"/>
          </a:xfrm>
        </p:spPr>
        <p:txBody>
          <a:bodyPr>
            <a:normAutofit/>
          </a:bodyPr>
          <a:lstStyle/>
          <a:p>
            <a:r>
              <a:rPr lang="en-US" sz="3200" dirty="0"/>
              <a:t>Food Security Resources and Support Programs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9229124" y="6507194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/>
              <a:pPr/>
              <a:t>20</a:t>
            </a:fld>
            <a:endParaRPr lang="es-MX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847DBD4-0805-47CB-A78A-BC9D08690A05}"/>
              </a:ext>
            </a:extLst>
          </p:cNvPr>
          <p:cNvSpPr/>
          <p:nvPr/>
        </p:nvSpPr>
        <p:spPr>
          <a:xfrm>
            <a:off x="2722" y="3552825"/>
            <a:ext cx="2657475" cy="3314700"/>
          </a:xfrm>
          <a:custGeom>
            <a:avLst/>
            <a:gdLst>
              <a:gd name="connsiteX0" fmla="*/ 0 w 2657475"/>
              <a:gd name="connsiteY0" fmla="*/ 2628900 h 3314700"/>
              <a:gd name="connsiteX1" fmla="*/ 2647950 w 2657475"/>
              <a:gd name="connsiteY1" fmla="*/ 0 h 3314700"/>
              <a:gd name="connsiteX2" fmla="*/ 2657475 w 2657475"/>
              <a:gd name="connsiteY2" fmla="*/ 3314700 h 3314700"/>
              <a:gd name="connsiteX3" fmla="*/ 9525 w 2657475"/>
              <a:gd name="connsiteY3" fmla="*/ 3305175 h 3314700"/>
              <a:gd name="connsiteX4" fmla="*/ 0 w 2657475"/>
              <a:gd name="connsiteY4" fmla="*/ 2628900 h 331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7475" h="3314700">
                <a:moveTo>
                  <a:pt x="0" y="2628900"/>
                </a:moveTo>
                <a:lnTo>
                  <a:pt x="2647950" y="0"/>
                </a:lnTo>
                <a:lnTo>
                  <a:pt x="2657475" y="3314700"/>
                </a:lnTo>
                <a:lnTo>
                  <a:pt x="9525" y="3305175"/>
                </a:lnTo>
                <a:lnTo>
                  <a:pt x="0" y="26289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729445F-B8F4-49B9-8F7A-3EB51E11933D}"/>
              </a:ext>
            </a:extLst>
          </p:cNvPr>
          <p:cNvSpPr/>
          <p:nvPr/>
        </p:nvSpPr>
        <p:spPr>
          <a:xfrm>
            <a:off x="0" y="1"/>
            <a:ext cx="2631925" cy="3314700"/>
          </a:xfrm>
          <a:custGeom>
            <a:avLst/>
            <a:gdLst>
              <a:gd name="connsiteX0" fmla="*/ 8467 w 2607734"/>
              <a:gd name="connsiteY0" fmla="*/ 0 h 3285067"/>
              <a:gd name="connsiteX1" fmla="*/ 2607734 w 2607734"/>
              <a:gd name="connsiteY1" fmla="*/ 0 h 3285067"/>
              <a:gd name="connsiteX2" fmla="*/ 2599267 w 2607734"/>
              <a:gd name="connsiteY2" fmla="*/ 3285067 h 3285067"/>
              <a:gd name="connsiteX3" fmla="*/ 0 w 2607734"/>
              <a:gd name="connsiteY3" fmla="*/ 660400 h 3285067"/>
              <a:gd name="connsiteX4" fmla="*/ 8467 w 2607734"/>
              <a:gd name="connsiteY4" fmla="*/ 0 h 3285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7734" h="3285067">
                <a:moveTo>
                  <a:pt x="8467" y="0"/>
                </a:moveTo>
                <a:lnTo>
                  <a:pt x="2607734" y="0"/>
                </a:lnTo>
                <a:cubicBezTo>
                  <a:pt x="2604912" y="1095022"/>
                  <a:pt x="2602089" y="2190045"/>
                  <a:pt x="2599267" y="3285067"/>
                </a:cubicBezTo>
                <a:lnTo>
                  <a:pt x="0" y="660400"/>
                </a:lnTo>
                <a:lnTo>
                  <a:pt x="846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1990A3-E5F7-4F43-A5B4-93BF8C7E5D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4842" y="1397351"/>
            <a:ext cx="8308562" cy="1184874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AA1C3EBD-BBA1-53D1-6806-92E60F8C550D}"/>
              </a:ext>
            </a:extLst>
          </p:cNvPr>
          <p:cNvGrpSpPr/>
          <p:nvPr/>
        </p:nvGrpSpPr>
        <p:grpSpPr>
          <a:xfrm>
            <a:off x="7832057" y="2793038"/>
            <a:ext cx="1005840" cy="1374386"/>
            <a:chOff x="9007573" y="2771578"/>
            <a:chExt cx="1005840" cy="1374386"/>
          </a:xfrm>
        </p:grpSpPr>
        <p:pic>
          <p:nvPicPr>
            <p:cNvPr id="18" name="Graphic 17" descr="Woman with baby outline">
              <a:extLst>
                <a:ext uri="{FF2B5EF4-FFF2-40B4-BE49-F238E27FC236}">
                  <a16:creationId xmlns:a16="http://schemas.microsoft.com/office/drawing/2014/main" id="{955B69F4-7B1F-C3FF-F7F7-98B68EE44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9053293" y="2771578"/>
              <a:ext cx="914400" cy="914400"/>
            </a:xfrm>
            <a:prstGeom prst="rect">
              <a:avLst/>
            </a:prstGeom>
          </p:spPr>
        </p:pic>
        <p:sp>
          <p:nvSpPr>
            <p:cNvPr id="23" name="Text Placeholder 2">
              <a:extLst>
                <a:ext uri="{FF2B5EF4-FFF2-40B4-BE49-F238E27FC236}">
                  <a16:creationId xmlns:a16="http://schemas.microsoft.com/office/drawing/2014/main" id="{F763722E-864B-4D8C-E92D-3FF7C8870907}"/>
                </a:ext>
              </a:extLst>
            </p:cNvPr>
            <p:cNvSpPr txBox="1">
              <a:spLocks/>
            </p:cNvSpPr>
            <p:nvPr/>
          </p:nvSpPr>
          <p:spPr>
            <a:xfrm>
              <a:off x="9007573" y="3693939"/>
              <a:ext cx="1005840" cy="4520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ipo de letra del sistema normal"/>
                <a:buChar char="—"/>
                <a:defRPr sz="20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8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6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6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80000"/>
                </a:lnSpc>
                <a:buNone/>
              </a:pPr>
              <a:r>
                <a:rPr lang="en-US" dirty="0"/>
                <a:t>WIC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76A1F6A-F51F-A708-FF67-E19E5D45B7BF}"/>
              </a:ext>
            </a:extLst>
          </p:cNvPr>
          <p:cNvGrpSpPr/>
          <p:nvPr/>
        </p:nvGrpSpPr>
        <p:grpSpPr>
          <a:xfrm>
            <a:off x="2938380" y="4117531"/>
            <a:ext cx="2198895" cy="1974491"/>
            <a:chOff x="5604474" y="4336964"/>
            <a:chExt cx="2198895" cy="1974491"/>
          </a:xfrm>
        </p:grpSpPr>
        <p:pic>
          <p:nvPicPr>
            <p:cNvPr id="21" name="Graphic 20" descr="Social network outline">
              <a:extLst>
                <a:ext uri="{FF2B5EF4-FFF2-40B4-BE49-F238E27FC236}">
                  <a16:creationId xmlns:a16="http://schemas.microsoft.com/office/drawing/2014/main" id="{C9EE35C9-DBB7-B3C6-EBB8-D66BFAB19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6246722" y="4336964"/>
              <a:ext cx="914400" cy="914400"/>
            </a:xfrm>
            <a:prstGeom prst="rect">
              <a:avLst/>
            </a:prstGeom>
          </p:spPr>
        </p:pic>
        <p:sp>
          <p:nvSpPr>
            <p:cNvPr id="28" name="Text Placeholder 2">
              <a:extLst>
                <a:ext uri="{FF2B5EF4-FFF2-40B4-BE49-F238E27FC236}">
                  <a16:creationId xmlns:a16="http://schemas.microsoft.com/office/drawing/2014/main" id="{37167B4D-6B8F-180F-63B1-59DBE54FACFF}"/>
                </a:ext>
              </a:extLst>
            </p:cNvPr>
            <p:cNvSpPr txBox="1">
              <a:spLocks/>
            </p:cNvSpPr>
            <p:nvPr/>
          </p:nvSpPr>
          <p:spPr>
            <a:xfrm>
              <a:off x="5604474" y="5251364"/>
              <a:ext cx="2198895" cy="106009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ipo de letra del sistema normal"/>
                <a:buChar char="—"/>
                <a:defRPr sz="20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8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6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6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dirty="0"/>
                <a:t>Family Support Center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E1828AE-A5AA-87F9-692E-33B42FBA416D}"/>
              </a:ext>
            </a:extLst>
          </p:cNvPr>
          <p:cNvGrpSpPr/>
          <p:nvPr/>
        </p:nvGrpSpPr>
        <p:grpSpPr>
          <a:xfrm>
            <a:off x="2939690" y="2755046"/>
            <a:ext cx="2198895" cy="1312520"/>
            <a:chOff x="3021514" y="4821936"/>
            <a:chExt cx="2198895" cy="1312520"/>
          </a:xfrm>
        </p:grpSpPr>
        <p:pic>
          <p:nvPicPr>
            <p:cNvPr id="30" name="Graphic 29" descr="Grocery bag outline">
              <a:extLst>
                <a:ext uri="{FF2B5EF4-FFF2-40B4-BE49-F238E27FC236}">
                  <a16:creationId xmlns:a16="http://schemas.microsoft.com/office/drawing/2014/main" id="{C09CA1A4-5177-28FF-0C46-BD2F6F9D9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3663762" y="4821936"/>
              <a:ext cx="914400" cy="914400"/>
            </a:xfrm>
            <a:prstGeom prst="rect">
              <a:avLst/>
            </a:prstGeom>
          </p:spPr>
        </p:pic>
        <p:sp>
          <p:nvSpPr>
            <p:cNvPr id="31" name="Text Placeholder 2">
              <a:extLst>
                <a:ext uri="{FF2B5EF4-FFF2-40B4-BE49-F238E27FC236}">
                  <a16:creationId xmlns:a16="http://schemas.microsoft.com/office/drawing/2014/main" id="{0F9AECB0-5C10-F091-521F-9D7DB8B14403}"/>
                </a:ext>
              </a:extLst>
            </p:cNvPr>
            <p:cNvSpPr txBox="1">
              <a:spLocks/>
            </p:cNvSpPr>
            <p:nvPr/>
          </p:nvSpPr>
          <p:spPr>
            <a:xfrm>
              <a:off x="3021514" y="5666277"/>
              <a:ext cx="2198895" cy="4681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ipo de letra del sistema normal"/>
                <a:buChar char="—"/>
                <a:defRPr sz="20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8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6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6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dirty="0"/>
                <a:t>SNAP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CEC6607-C0E2-80A4-CADF-8EDCB6B18516}"/>
              </a:ext>
            </a:extLst>
          </p:cNvPr>
          <p:cNvGrpSpPr/>
          <p:nvPr/>
        </p:nvGrpSpPr>
        <p:grpSpPr>
          <a:xfrm>
            <a:off x="7306676" y="4228863"/>
            <a:ext cx="2204904" cy="1791437"/>
            <a:chOff x="10056219" y="2810906"/>
            <a:chExt cx="2204904" cy="1791437"/>
          </a:xfrm>
        </p:grpSpPr>
        <p:sp>
          <p:nvSpPr>
            <p:cNvPr id="29" name="Text Placeholder 2">
              <a:extLst>
                <a:ext uri="{FF2B5EF4-FFF2-40B4-BE49-F238E27FC236}">
                  <a16:creationId xmlns:a16="http://schemas.microsoft.com/office/drawing/2014/main" id="{2D3B32D3-8751-25E8-359A-6A15C84D972E}"/>
                </a:ext>
              </a:extLst>
            </p:cNvPr>
            <p:cNvSpPr txBox="1">
              <a:spLocks/>
            </p:cNvSpPr>
            <p:nvPr/>
          </p:nvSpPr>
          <p:spPr>
            <a:xfrm>
              <a:off x="10056219" y="3682372"/>
              <a:ext cx="2204904" cy="91997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ipo de letra del sistema normal"/>
                <a:buChar char="—"/>
                <a:defRPr sz="20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8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6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6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dirty="0"/>
                <a:t>Army Emergency Relief</a:t>
              </a:r>
            </a:p>
          </p:txBody>
        </p:sp>
        <p:pic>
          <p:nvPicPr>
            <p:cNvPr id="32" name="Picture 31" descr="Logo&#10;&#10;Description automatically generated">
              <a:extLst>
                <a:ext uri="{FF2B5EF4-FFF2-40B4-BE49-F238E27FC236}">
                  <a16:creationId xmlns:a16="http://schemas.microsoft.com/office/drawing/2014/main" id="{9B7A378E-10A9-F737-CE51-BC3233E51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747647" y="2810906"/>
              <a:ext cx="822047" cy="82296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CE1A986-5212-BA5B-B41B-AD6961AD9D42}"/>
              </a:ext>
            </a:extLst>
          </p:cNvPr>
          <p:cNvGrpSpPr/>
          <p:nvPr/>
        </p:nvGrpSpPr>
        <p:grpSpPr>
          <a:xfrm>
            <a:off x="5150228" y="4257396"/>
            <a:ext cx="2198895" cy="1919550"/>
            <a:chOff x="3123822" y="2701111"/>
            <a:chExt cx="2198895" cy="1919550"/>
          </a:xfrm>
        </p:grpSpPr>
        <p:sp>
          <p:nvSpPr>
            <p:cNvPr id="35" name="Text Placeholder 2">
              <a:extLst>
                <a:ext uri="{FF2B5EF4-FFF2-40B4-BE49-F238E27FC236}">
                  <a16:creationId xmlns:a16="http://schemas.microsoft.com/office/drawing/2014/main" id="{2AA0C780-8DA2-C616-6BE1-A9525BA14178}"/>
                </a:ext>
              </a:extLst>
            </p:cNvPr>
            <p:cNvSpPr txBox="1">
              <a:spLocks/>
            </p:cNvSpPr>
            <p:nvPr/>
          </p:nvSpPr>
          <p:spPr>
            <a:xfrm>
              <a:off x="3123822" y="3560570"/>
              <a:ext cx="2198895" cy="106009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ipo de letra del sistema normal"/>
                <a:buChar char="—"/>
                <a:defRPr sz="20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8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6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6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dirty="0"/>
                <a:t>Financial Counselor</a:t>
              </a:r>
            </a:p>
          </p:txBody>
        </p:sp>
        <p:pic>
          <p:nvPicPr>
            <p:cNvPr id="37" name="Graphic 36" descr="Piggy Bank outline">
              <a:extLst>
                <a:ext uri="{FF2B5EF4-FFF2-40B4-BE49-F238E27FC236}">
                  <a16:creationId xmlns:a16="http://schemas.microsoft.com/office/drawing/2014/main" id="{4402D1A1-9C98-6111-FB44-785BE06E9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766069" y="2701111"/>
              <a:ext cx="914400" cy="914400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D683814-0CBF-0448-0583-CA83ADF2D3FB}"/>
              </a:ext>
            </a:extLst>
          </p:cNvPr>
          <p:cNvGrpSpPr/>
          <p:nvPr/>
        </p:nvGrpSpPr>
        <p:grpSpPr>
          <a:xfrm>
            <a:off x="5105809" y="2727916"/>
            <a:ext cx="2198895" cy="1974491"/>
            <a:chOff x="5641050" y="2701111"/>
            <a:chExt cx="2198895" cy="1974491"/>
          </a:xfrm>
        </p:grpSpPr>
        <p:pic>
          <p:nvPicPr>
            <p:cNvPr id="38" name="Graphic 37" descr="Money outline">
              <a:extLst>
                <a:ext uri="{FF2B5EF4-FFF2-40B4-BE49-F238E27FC236}">
                  <a16:creationId xmlns:a16="http://schemas.microsoft.com/office/drawing/2014/main" id="{82323568-2285-F1BE-D033-7F4605AFE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246722" y="2701111"/>
              <a:ext cx="914400" cy="914400"/>
            </a:xfrm>
            <a:prstGeom prst="rect">
              <a:avLst/>
            </a:prstGeom>
          </p:spPr>
        </p:pic>
        <p:sp>
          <p:nvSpPr>
            <p:cNvPr id="39" name="Text Placeholder 2">
              <a:extLst>
                <a:ext uri="{FF2B5EF4-FFF2-40B4-BE49-F238E27FC236}">
                  <a16:creationId xmlns:a16="http://schemas.microsoft.com/office/drawing/2014/main" id="{58B7213B-576C-9D43-C3C3-E43583B3B19A}"/>
                </a:ext>
              </a:extLst>
            </p:cNvPr>
            <p:cNvSpPr txBox="1">
              <a:spLocks/>
            </p:cNvSpPr>
            <p:nvPr/>
          </p:nvSpPr>
          <p:spPr>
            <a:xfrm>
              <a:off x="5641050" y="3615511"/>
              <a:ext cx="2198895" cy="106009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ipo de letra del sistema normal"/>
                <a:buChar char="—"/>
                <a:defRPr sz="20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8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6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6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dirty="0"/>
                <a:t>BNA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83391F73-8161-DC98-235F-8C5D1B18A09F}"/>
              </a:ext>
            </a:extLst>
          </p:cNvPr>
          <p:cNvSpPr/>
          <p:nvPr/>
        </p:nvSpPr>
        <p:spPr>
          <a:xfrm>
            <a:off x="2603197" y="6120157"/>
            <a:ext cx="8363437" cy="737843"/>
          </a:xfrm>
          <a:prstGeom prst="rect">
            <a:avLst/>
          </a:prstGeom>
          <a:solidFill>
            <a:srgbClr val="0E2E00"/>
          </a:solidFill>
          <a:ln>
            <a:solidFill>
              <a:srgbClr val="0E2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Graphic 40" descr="Chevron arrows with solid fill">
            <a:extLst>
              <a:ext uri="{FF2B5EF4-FFF2-40B4-BE49-F238E27FC236}">
                <a16:creationId xmlns:a16="http://schemas.microsoft.com/office/drawing/2014/main" id="{026534BE-D185-60BC-72B3-CD2376E7D56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312968" y="6284169"/>
            <a:ext cx="457200" cy="457200"/>
          </a:xfrm>
          <a:prstGeom prst="rect">
            <a:avLst/>
          </a:prstGeom>
        </p:spPr>
      </p:pic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C70E472-2769-3683-71E1-F46BEDAB9631}"/>
              </a:ext>
            </a:extLst>
          </p:cNvPr>
          <p:cNvSpPr txBox="1">
            <a:spLocks/>
          </p:cNvSpPr>
          <p:nvPr/>
        </p:nvSpPr>
        <p:spPr>
          <a:xfrm>
            <a:off x="3770167" y="6317603"/>
            <a:ext cx="5237406" cy="431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>
                <a:solidFill>
                  <a:srgbClr val="EDE7DC"/>
                </a:solidFill>
              </a:rPr>
              <a:t>YOU ARE NOT ALONE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815F634-7BD7-F2B6-19C5-FDBB21F30922}"/>
              </a:ext>
            </a:extLst>
          </p:cNvPr>
          <p:cNvGrpSpPr/>
          <p:nvPr/>
        </p:nvGrpSpPr>
        <p:grpSpPr>
          <a:xfrm>
            <a:off x="9854068" y="3655626"/>
            <a:ext cx="1439685" cy="2576261"/>
            <a:chOff x="10200828" y="3125279"/>
            <a:chExt cx="1439685" cy="257626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24060BC-BB02-2CF8-E7D6-721447C26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200828" y="3125279"/>
              <a:ext cx="1439685" cy="1439685"/>
            </a:xfrm>
            <a:prstGeom prst="rect">
              <a:avLst/>
            </a:prstGeom>
          </p:spPr>
        </p:pic>
        <p:sp>
          <p:nvSpPr>
            <p:cNvPr id="49" name="Text Placeholder 2">
              <a:extLst>
                <a:ext uri="{FF2B5EF4-FFF2-40B4-BE49-F238E27FC236}">
                  <a16:creationId xmlns:a16="http://schemas.microsoft.com/office/drawing/2014/main" id="{FEA3FB93-7A9D-211E-2305-768C444622B3}"/>
                </a:ext>
              </a:extLst>
            </p:cNvPr>
            <p:cNvSpPr txBox="1">
              <a:spLocks/>
            </p:cNvSpPr>
            <p:nvPr/>
          </p:nvSpPr>
          <p:spPr>
            <a:xfrm>
              <a:off x="10266640" y="4641449"/>
              <a:ext cx="1308059" cy="106009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ipo de letra del sistema normal"/>
                <a:buChar char="—"/>
                <a:defRPr sz="20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8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6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6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dirty="0" err="1"/>
                <a:t>MilLife</a:t>
              </a:r>
              <a:r>
                <a:rPr lang="en-US" dirty="0"/>
                <a:t> Guide</a:t>
              </a:r>
            </a:p>
          </p:txBody>
        </p:sp>
      </p:grp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4720F083-1927-C665-B922-C9788D35DDF2}"/>
              </a:ext>
            </a:extLst>
          </p:cNvPr>
          <p:cNvSpPr txBox="1">
            <a:spLocks/>
          </p:cNvSpPr>
          <p:nvPr/>
        </p:nvSpPr>
        <p:spPr>
          <a:xfrm>
            <a:off x="9410972" y="2926785"/>
            <a:ext cx="2204904" cy="919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800" dirty="0"/>
              <a:t>Learn about more resources here:</a:t>
            </a:r>
          </a:p>
        </p:txBody>
      </p:sp>
    </p:spTree>
    <p:extLst>
      <p:ext uri="{BB962C8B-B14F-4D97-AF65-F5344CB8AC3E}">
        <p14:creationId xmlns:p14="http://schemas.microsoft.com/office/powerpoint/2010/main" val="2960912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838B8-6414-4C4F-BF5D-E46B23385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2100" y="2761750"/>
            <a:ext cx="6418634" cy="1325563"/>
          </a:xfrm>
        </p:spPr>
        <p:txBody>
          <a:bodyPr/>
          <a:lstStyle/>
          <a:p>
            <a:r>
              <a:rPr lang="en-US" spc="-4" dirty="0"/>
              <a:t>Summary and Resources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C2A2D25-6603-7440-94E1-D7F28E00B596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21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043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9B1B8-1E00-0148-B9EF-D4E557DD2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1490" y="-4553"/>
            <a:ext cx="8621038" cy="1421233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95E15A-D6EC-9947-BEA5-F98DDBEDB2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4" y="1452990"/>
            <a:ext cx="8519809" cy="5055386"/>
          </a:xfrm>
        </p:spPr>
        <p:txBody>
          <a:bodyPr>
            <a:noAutofit/>
          </a:bodyPr>
          <a:lstStyle/>
          <a:p>
            <a:pPr marL="0" lvl="0" indent="0" defTabSz="685766">
              <a:lnSpc>
                <a:spcPct val="100000"/>
              </a:lnSpc>
              <a:spcBef>
                <a:spcPts val="795"/>
              </a:spcBef>
              <a:buNone/>
              <a:tabLst>
                <a:tab pos="241300" algn="l"/>
              </a:tabLst>
            </a:pPr>
            <a:r>
              <a:rPr lang="en-US" sz="2000" spc="-5" dirty="0">
                <a:latin typeface="Helvetica" panose="020B0604020202020204" pitchFamily="34" charset="0"/>
                <a:cs typeface="Helvetica" panose="020B0604020202020204" pitchFamily="34" charset="0"/>
              </a:rPr>
              <a:t>Congratulations on your upcoming move to your next duty station! </a:t>
            </a:r>
          </a:p>
          <a:p>
            <a:pPr marL="0" lvl="0" indent="0" defTabSz="685766">
              <a:lnSpc>
                <a:spcPct val="100000"/>
              </a:lnSpc>
              <a:spcBef>
                <a:spcPts val="795"/>
              </a:spcBef>
              <a:buNone/>
              <a:tabLst>
                <a:tab pos="241300" algn="l"/>
              </a:tabLst>
            </a:pPr>
            <a:r>
              <a:rPr lang="en-US" sz="2000" b="0" spc="-5" dirty="0">
                <a:latin typeface="Helvetica" panose="020B0604020202020204" pitchFamily="34" charset="0"/>
                <a:cs typeface="Helvetica" panose="020B0604020202020204" pitchFamily="34" charset="0"/>
              </a:rPr>
              <a:t>Along with new adventure opportunities, a Permanent Change of Station can add many additional expenses. Preparation and planning can help alleviate the stress of spending more than you can afford. </a:t>
            </a:r>
          </a:p>
          <a:p>
            <a:pPr marL="0" lvl="0" indent="0" defTabSz="685766">
              <a:lnSpc>
                <a:spcPct val="100000"/>
              </a:lnSpc>
              <a:spcBef>
                <a:spcPts val="795"/>
              </a:spcBef>
              <a:buNone/>
              <a:tabLst>
                <a:tab pos="241300" algn="l"/>
              </a:tabLst>
            </a:pPr>
            <a:endParaRPr lang="en-US" sz="2000" b="0" spc="-5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lvl="0" indent="0" defTabSz="685766">
              <a:lnSpc>
                <a:spcPct val="100000"/>
              </a:lnSpc>
              <a:spcBef>
                <a:spcPts val="795"/>
              </a:spcBef>
              <a:buNone/>
              <a:tabLst>
                <a:tab pos="241300" algn="l"/>
              </a:tabLst>
            </a:pPr>
            <a:r>
              <a:rPr lang="en-US" sz="2000" spc="-5" dirty="0">
                <a:latin typeface="Helvetica" panose="020B0604020202020204" pitchFamily="34" charset="0"/>
                <a:cs typeface="Helvetica" panose="020B0604020202020204" pitchFamily="34" charset="0"/>
              </a:rPr>
              <a:t>Let’s wrap up all of the topics we talked about today:  </a:t>
            </a:r>
          </a:p>
          <a:p>
            <a:pPr marL="812800" lvl="1" indent="-342900" defTabSz="685766">
              <a:lnSpc>
                <a:spcPct val="150000"/>
              </a:lnSpc>
              <a:spcBef>
                <a:spcPts val="795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spc="-5" dirty="0">
                <a:latin typeface="Helvetica" panose="020B0604020202020204" pitchFamily="34" charset="0"/>
                <a:cs typeface="Helvetica" panose="020B0604020202020204" pitchFamily="34" charset="0"/>
              </a:rPr>
              <a:t>Financial Planning</a:t>
            </a:r>
          </a:p>
          <a:p>
            <a:pPr marL="812800" lvl="1" indent="-342900" defTabSz="685766">
              <a:lnSpc>
                <a:spcPct val="150000"/>
              </a:lnSpc>
              <a:spcBef>
                <a:spcPts val="7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spc="-5" dirty="0">
                <a:latin typeface="Helvetica" panose="020B0604020202020204" pitchFamily="34" charset="0"/>
                <a:cs typeface="Helvetica" panose="020B0604020202020204" pitchFamily="34" charset="0"/>
              </a:rPr>
              <a:t>PCS Considerations</a:t>
            </a:r>
          </a:p>
          <a:p>
            <a:pPr marL="1155682" lvl="2" indent="-342900" defTabSz="685766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b="0" spc="-5" dirty="0">
                <a:latin typeface="Helvetica" panose="020B0604020202020204" pitchFamily="34" charset="0"/>
                <a:cs typeface="Helvetica" panose="020B0604020202020204" pitchFamily="34" charset="0"/>
              </a:rPr>
              <a:t>Before Your Move</a:t>
            </a:r>
          </a:p>
          <a:p>
            <a:pPr marL="1155682" lvl="2" indent="-342900" defTabSz="685766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b="0" spc="-5" dirty="0">
                <a:latin typeface="Helvetica" panose="020B0604020202020204" pitchFamily="34" charset="0"/>
                <a:cs typeface="Helvetica" panose="020B0604020202020204" pitchFamily="34" charset="0"/>
              </a:rPr>
              <a:t>During Your Move</a:t>
            </a:r>
          </a:p>
          <a:p>
            <a:pPr marL="1155682" lvl="2" indent="-342900" defTabSz="685766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b="0" spc="-5" dirty="0">
                <a:latin typeface="Helvetica" panose="020B0604020202020204" pitchFamily="34" charset="0"/>
                <a:cs typeface="Helvetica" panose="020B0604020202020204" pitchFamily="34" charset="0"/>
              </a:rPr>
              <a:t>After You Arrive</a:t>
            </a:r>
          </a:p>
          <a:p>
            <a:pPr marL="812800" lvl="1" indent="-342900" defTabSz="685766">
              <a:lnSpc>
                <a:spcPct val="150000"/>
              </a:lnSpc>
              <a:spcBef>
                <a:spcPts val="7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spc="-5" dirty="0">
                <a:latin typeface="Helvetica" panose="020B0604020202020204" pitchFamily="34" charset="0"/>
                <a:cs typeface="Helvetica" panose="020B0604020202020204" pitchFamily="34" charset="0"/>
              </a:rPr>
              <a:t>Allowances and Entitlements</a:t>
            </a:r>
          </a:p>
          <a:p>
            <a:pPr marL="0" indent="0">
              <a:buNone/>
            </a:pPr>
            <a:endParaRPr lang="en-US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22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Graphic 3" descr="Chevron arrows with solid fill">
            <a:extLst>
              <a:ext uri="{FF2B5EF4-FFF2-40B4-BE49-F238E27FC236}">
                <a16:creationId xmlns:a16="http://schemas.microsoft.com/office/drawing/2014/main" id="{F30C2552-F5EA-2F6C-C15D-C93E5EBF8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34904" y="1440798"/>
            <a:ext cx="457200" cy="457200"/>
          </a:xfrm>
          <a:prstGeom prst="rect">
            <a:avLst/>
          </a:prstGeom>
        </p:spPr>
      </p:pic>
      <p:pic>
        <p:nvPicPr>
          <p:cNvPr id="6" name="Graphic 5" descr="Chevron arrows with solid fill">
            <a:extLst>
              <a:ext uri="{FF2B5EF4-FFF2-40B4-BE49-F238E27FC236}">
                <a16:creationId xmlns:a16="http://schemas.microsoft.com/office/drawing/2014/main" id="{93505B36-FD74-D4D0-DAEE-E15CD8E9A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34904" y="328269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667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2104" y="4977"/>
            <a:ext cx="8519809" cy="1325563"/>
          </a:xfrm>
        </p:spPr>
        <p:txBody>
          <a:bodyPr/>
          <a:lstStyle/>
          <a:p>
            <a:r>
              <a:rPr lang="en-US" dirty="0"/>
              <a:t>Resources</a:t>
            </a:r>
          </a:p>
        </p:txBody>
      </p:sp>
      <p:pic>
        <p:nvPicPr>
          <p:cNvPr id="6" name="Picture 5" descr="cid:image002.png@01D6FEEA.F7D96430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009" y="1079763"/>
            <a:ext cx="3937361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id:image003.png@01D6FEEA.F7D96430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260" y="3956155"/>
            <a:ext cx="3990197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23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B29D0727-C65C-E278-C60F-ABBE30F315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3449" y="1079763"/>
            <a:ext cx="4407781" cy="277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795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E026B-09F6-7E4A-9C71-034D71B3F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2100" y="2766218"/>
            <a:ext cx="6353783" cy="1325563"/>
          </a:xfrm>
        </p:spPr>
        <p:txBody>
          <a:bodyPr/>
          <a:lstStyle/>
          <a:p>
            <a:pPr>
              <a:lnSpc>
                <a:spcPts val="39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altLang="en-US" spc="-5" dirty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04066201-E289-464C-BBA2-C3B785D345A5}"/>
              </a:ext>
            </a:extLst>
          </p:cNvPr>
          <p:cNvSpPr txBox="1"/>
          <p:nvPr/>
        </p:nvSpPr>
        <p:spPr>
          <a:xfrm>
            <a:off x="553067" y="6571485"/>
            <a:ext cx="65405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900" dirty="0">
                <a:solidFill>
                  <a:srgbClr val="977B3C"/>
                </a:solidFill>
                <a:latin typeface="Arial"/>
                <a:cs typeface="Arial"/>
              </a:rPr>
              <a:t>The </a:t>
            </a:r>
            <a:r>
              <a:rPr lang="en-US" sz="900" spc="-5" dirty="0">
                <a:solidFill>
                  <a:srgbClr val="977B3C"/>
                </a:solidFill>
                <a:latin typeface="Arial"/>
                <a:cs typeface="Arial"/>
              </a:rPr>
              <a:t>appearance </a:t>
            </a:r>
            <a:r>
              <a:rPr lang="en-US" sz="900" dirty="0">
                <a:solidFill>
                  <a:srgbClr val="977B3C"/>
                </a:solidFill>
                <a:latin typeface="Arial"/>
                <a:cs typeface="Arial"/>
              </a:rPr>
              <a:t>of </a:t>
            </a:r>
            <a:r>
              <a:rPr lang="en-US" sz="900" spc="-5" dirty="0">
                <a:solidFill>
                  <a:srgbClr val="977B3C"/>
                </a:solidFill>
                <a:latin typeface="Arial"/>
                <a:cs typeface="Arial"/>
              </a:rPr>
              <a:t>U.S. Department </a:t>
            </a:r>
            <a:r>
              <a:rPr lang="en-US" sz="900" dirty="0">
                <a:solidFill>
                  <a:srgbClr val="977B3C"/>
                </a:solidFill>
                <a:latin typeface="Arial"/>
                <a:cs typeface="Arial"/>
              </a:rPr>
              <a:t>of </a:t>
            </a:r>
            <a:r>
              <a:rPr lang="en-US" sz="900" spc="-5" dirty="0">
                <a:solidFill>
                  <a:srgbClr val="977B3C"/>
                </a:solidFill>
                <a:latin typeface="Arial"/>
                <a:cs typeface="Arial"/>
              </a:rPr>
              <a:t>Defense </a:t>
            </a:r>
            <a:r>
              <a:rPr lang="en-US" sz="900" dirty="0">
                <a:solidFill>
                  <a:srgbClr val="977B3C"/>
                </a:solidFill>
                <a:latin typeface="Arial"/>
                <a:cs typeface="Arial"/>
              </a:rPr>
              <a:t>(DoD) </a:t>
            </a:r>
            <a:r>
              <a:rPr lang="en-US" sz="900" spc="-5" dirty="0">
                <a:solidFill>
                  <a:srgbClr val="977B3C"/>
                </a:solidFill>
                <a:latin typeface="Arial"/>
                <a:cs typeface="Arial"/>
              </a:rPr>
              <a:t>visual information does </a:t>
            </a:r>
            <a:r>
              <a:rPr lang="en-US" sz="900" dirty="0">
                <a:solidFill>
                  <a:srgbClr val="977B3C"/>
                </a:solidFill>
                <a:latin typeface="Arial"/>
                <a:cs typeface="Arial"/>
              </a:rPr>
              <a:t>not imply or </a:t>
            </a:r>
            <a:r>
              <a:rPr lang="en-US" sz="900" spc="-5" dirty="0">
                <a:solidFill>
                  <a:srgbClr val="977B3C"/>
                </a:solidFill>
                <a:latin typeface="Arial"/>
                <a:cs typeface="Arial"/>
              </a:rPr>
              <a:t>constitute DoD</a:t>
            </a:r>
            <a:r>
              <a:rPr lang="en-US" sz="900" spc="114" dirty="0">
                <a:solidFill>
                  <a:srgbClr val="977B3C"/>
                </a:solidFill>
                <a:latin typeface="Arial"/>
                <a:cs typeface="Arial"/>
              </a:rPr>
              <a:t> </a:t>
            </a:r>
            <a:r>
              <a:rPr lang="en-US" sz="900" spc="-5" dirty="0">
                <a:solidFill>
                  <a:srgbClr val="977B3C"/>
                </a:solidFill>
                <a:latin typeface="Arial"/>
                <a:cs typeface="Arial"/>
              </a:rPr>
              <a:t>endorsement.</a:t>
            </a:r>
            <a:endParaRPr lang="en-US" sz="900" dirty="0">
              <a:solidFill>
                <a:srgbClr val="977B3C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24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292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id="{98322213-FBE2-2042-8246-8558284AD0F8}"/>
              </a:ext>
            </a:extLst>
          </p:cNvPr>
          <p:cNvSpPr txBox="1">
            <a:spLocks/>
          </p:cNvSpPr>
          <p:nvPr/>
        </p:nvSpPr>
        <p:spPr>
          <a:xfrm>
            <a:off x="9328835" y="6371789"/>
            <a:ext cx="2493818" cy="36512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A65FBD-AD12-4242-891A-2FE2F0C47305}" type="slidenum">
              <a:rPr lang="es-MX" sz="1200" smtClean="0">
                <a:solidFill>
                  <a:srgbClr val="23362A"/>
                </a:solidFill>
                <a:latin typeface="Helvetica" pitchFamily="2" charset="0"/>
              </a:rPr>
              <a:pPr algn="r"/>
              <a:t>3</a:t>
            </a:fld>
            <a:endParaRPr lang="es-MX" sz="1200" dirty="0">
              <a:solidFill>
                <a:srgbClr val="23362A"/>
              </a:solidFill>
              <a:latin typeface="Helvetica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27F30CE-6631-0742-AAE1-D76637AF1C28}"/>
              </a:ext>
            </a:extLst>
          </p:cNvPr>
          <p:cNvSpPr txBox="1"/>
          <p:nvPr/>
        </p:nvSpPr>
        <p:spPr>
          <a:xfrm>
            <a:off x="3999506" y="9382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B879B5-2179-4741-9C0F-E37479E2E48E}"/>
              </a:ext>
            </a:extLst>
          </p:cNvPr>
          <p:cNvSpPr txBox="1">
            <a:spLocks/>
          </p:cNvSpPr>
          <p:nvPr/>
        </p:nvSpPr>
        <p:spPr>
          <a:xfrm>
            <a:off x="3267456" y="2766218"/>
            <a:ext cx="85232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ECE1CA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pc="-4"/>
              <a:t>Financial Planning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3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231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3AFA0-A6C0-0841-BC7A-9945CB620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575" y="-1393"/>
            <a:ext cx="8535314" cy="1354558"/>
          </a:xfrm>
        </p:spPr>
        <p:txBody>
          <a:bodyPr/>
          <a:lstStyle/>
          <a:p>
            <a:r>
              <a:rPr lang="en-US" dirty="0"/>
              <a:t>Create / Manage a Spending Plan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4</a:t>
            </a:fld>
            <a:endParaRPr lang="es-MX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4F31CC-5D0F-AAAF-777B-92BE03EE8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355" y="1009840"/>
            <a:ext cx="6937849" cy="564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12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29CFC-9D89-834B-B997-6CC89B873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5777" y="-7796"/>
            <a:ext cx="8592464" cy="1325563"/>
          </a:xfrm>
        </p:spPr>
        <p:txBody>
          <a:bodyPr/>
          <a:lstStyle/>
          <a:p>
            <a:r>
              <a:rPr lang="en-US" dirty="0"/>
              <a:t>Estimate Changes to Income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9DE4FF-696C-C34B-8846-27E77946FD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1543051"/>
            <a:ext cx="8519809" cy="463867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Basic Allowance for Housing (BAH)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Overseas Housing Allowance (OHA)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Cost of Living Allowance (COLA)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Family Separation Allowance (FSA)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Special and Incentive Pays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Spousal Income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Federal Assistance Programs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5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Graphic 3" descr="Chevron arrows with solid fill">
            <a:extLst>
              <a:ext uri="{FF2B5EF4-FFF2-40B4-BE49-F238E27FC236}">
                <a16:creationId xmlns:a16="http://schemas.microsoft.com/office/drawing/2014/main" id="{337EC9A3-D926-7F9D-731A-3FDA0B44D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06769" y="1656814"/>
            <a:ext cx="457200" cy="457200"/>
          </a:xfrm>
          <a:prstGeom prst="rect">
            <a:avLst/>
          </a:prstGeom>
        </p:spPr>
      </p:pic>
      <p:pic>
        <p:nvPicPr>
          <p:cNvPr id="6" name="Graphic 5" descr="Chevron arrows with solid fill">
            <a:extLst>
              <a:ext uri="{FF2B5EF4-FFF2-40B4-BE49-F238E27FC236}">
                <a16:creationId xmlns:a16="http://schemas.microsoft.com/office/drawing/2014/main" id="{68259D3A-0DE2-2EFF-F0CA-831901F29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06769" y="2302990"/>
            <a:ext cx="457200" cy="457200"/>
          </a:xfrm>
          <a:prstGeom prst="rect">
            <a:avLst/>
          </a:prstGeom>
        </p:spPr>
      </p:pic>
      <p:pic>
        <p:nvPicPr>
          <p:cNvPr id="7" name="Graphic 6" descr="Chevron arrows with solid fill">
            <a:extLst>
              <a:ext uri="{FF2B5EF4-FFF2-40B4-BE49-F238E27FC236}">
                <a16:creationId xmlns:a16="http://schemas.microsoft.com/office/drawing/2014/main" id="{ABCF6F68-73C5-2975-2552-E4E7A21D2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06769" y="3692299"/>
            <a:ext cx="457200" cy="457200"/>
          </a:xfrm>
          <a:prstGeom prst="rect">
            <a:avLst/>
          </a:prstGeom>
        </p:spPr>
      </p:pic>
      <p:pic>
        <p:nvPicPr>
          <p:cNvPr id="8" name="Graphic 7" descr="Chevron arrows with solid fill">
            <a:extLst>
              <a:ext uri="{FF2B5EF4-FFF2-40B4-BE49-F238E27FC236}">
                <a16:creationId xmlns:a16="http://schemas.microsoft.com/office/drawing/2014/main" id="{302CB38C-44F3-29D5-AF7A-FC4900961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06769" y="3033332"/>
            <a:ext cx="457200" cy="457200"/>
          </a:xfrm>
          <a:prstGeom prst="rect">
            <a:avLst/>
          </a:prstGeom>
        </p:spPr>
      </p:pic>
      <p:pic>
        <p:nvPicPr>
          <p:cNvPr id="9" name="Graphic 8" descr="Chevron arrows with solid fill">
            <a:extLst>
              <a:ext uri="{FF2B5EF4-FFF2-40B4-BE49-F238E27FC236}">
                <a16:creationId xmlns:a16="http://schemas.microsoft.com/office/drawing/2014/main" id="{4E8D1C51-52D3-68D1-5C36-832BCCCB9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06769" y="4350399"/>
            <a:ext cx="457200" cy="457200"/>
          </a:xfrm>
          <a:prstGeom prst="rect">
            <a:avLst/>
          </a:prstGeom>
        </p:spPr>
      </p:pic>
      <p:pic>
        <p:nvPicPr>
          <p:cNvPr id="10" name="Graphic 9" descr="Chevron arrows with solid fill">
            <a:extLst>
              <a:ext uri="{FF2B5EF4-FFF2-40B4-BE49-F238E27FC236}">
                <a16:creationId xmlns:a16="http://schemas.microsoft.com/office/drawing/2014/main" id="{ED2EAFCE-4D50-CFEF-F1AD-2C9FBDF6C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06769" y="5027323"/>
            <a:ext cx="457200" cy="457200"/>
          </a:xfrm>
          <a:prstGeom prst="rect">
            <a:avLst/>
          </a:prstGeom>
        </p:spPr>
      </p:pic>
      <p:pic>
        <p:nvPicPr>
          <p:cNvPr id="11" name="Graphic 10" descr="Chevron arrows with solid fill">
            <a:extLst>
              <a:ext uri="{FF2B5EF4-FFF2-40B4-BE49-F238E27FC236}">
                <a16:creationId xmlns:a16="http://schemas.microsoft.com/office/drawing/2014/main" id="{5AE04D31-B85E-8BB4-2734-7A3119BDD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34905" y="572452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90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98E0C-F5C6-714B-9029-E5E47C725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2182" y="0"/>
            <a:ext cx="8519809" cy="1325563"/>
          </a:xfrm>
        </p:spPr>
        <p:txBody>
          <a:bodyPr/>
          <a:lstStyle/>
          <a:p>
            <a:r>
              <a:rPr lang="en-US" dirty="0"/>
              <a:t>Basic Allowance for Housing (BAH) Calculator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9296400" y="6415101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6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94E3CA-1FAE-42F5-9ABC-D71A4E049537}"/>
              </a:ext>
            </a:extLst>
          </p:cNvPr>
          <p:cNvSpPr txBox="1"/>
          <p:nvPr/>
        </p:nvSpPr>
        <p:spPr>
          <a:xfrm>
            <a:off x="3619671" y="5871346"/>
            <a:ext cx="829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Visit: </a:t>
            </a:r>
            <a:r>
              <a:rPr lang="en-US" u="sng" dirty="0">
                <a:latin typeface="Helvetica" panose="020B0604020202020204" pitchFamily="34" charset="0"/>
                <a:cs typeface="Helvetica" panose="020B0604020202020204" pitchFamily="34" charset="0"/>
              </a:rPr>
              <a:t>https://www.travel.dod.mil/Allowances/Basic-Allowance-for-Housing/BAH-Rate-Lookup/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A96F4E-E612-3066-CDCE-8E7FAFFFF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841" y="3093029"/>
            <a:ext cx="5346975" cy="20638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01FC18-056A-5760-7611-D4985CE46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2460" y="2888335"/>
            <a:ext cx="5658141" cy="248932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CE1E3B7-D24E-E70F-1174-E32237DCDEBD}"/>
              </a:ext>
            </a:extLst>
          </p:cNvPr>
          <p:cNvSpPr/>
          <p:nvPr/>
        </p:nvSpPr>
        <p:spPr>
          <a:xfrm>
            <a:off x="6761298" y="4467068"/>
            <a:ext cx="4759036" cy="617678"/>
          </a:xfrm>
          <a:prstGeom prst="ellipse">
            <a:avLst/>
          </a:prstGeom>
          <a:noFill/>
          <a:ln>
            <a:solidFill>
              <a:srgbClr val="004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AAFC5AD-2514-B698-625C-105D794E96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77901" y="1455159"/>
            <a:ext cx="8134470" cy="463867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dirty="0"/>
              <a:t>Example: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SPC Jones is married with dependents. They are stationed at Fort Sill, OK and will receive $1119 in BAH for 2024.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pic>
        <p:nvPicPr>
          <p:cNvPr id="14" name="Graphic 13" descr="Chevron arrows with solid fill">
            <a:extLst>
              <a:ext uri="{FF2B5EF4-FFF2-40B4-BE49-F238E27FC236}">
                <a16:creationId xmlns:a16="http://schemas.microsoft.com/office/drawing/2014/main" id="{750830E2-BDD0-8DA5-DC06-29354E3A8C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62471" y="3093029"/>
            <a:ext cx="457200" cy="457200"/>
          </a:xfrm>
          <a:prstGeom prst="rect">
            <a:avLst/>
          </a:prstGeom>
        </p:spPr>
      </p:pic>
      <p:pic>
        <p:nvPicPr>
          <p:cNvPr id="15" name="Graphic 14" descr="Chevron arrows with solid fill">
            <a:extLst>
              <a:ext uri="{FF2B5EF4-FFF2-40B4-BE49-F238E27FC236}">
                <a16:creationId xmlns:a16="http://schemas.microsoft.com/office/drawing/2014/main" id="{1B51BEA3-8345-1FEE-97E0-E516D0BD3B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62471" y="5793315"/>
            <a:ext cx="457200" cy="457200"/>
          </a:xfrm>
          <a:prstGeom prst="rect">
            <a:avLst/>
          </a:prstGeom>
        </p:spPr>
      </p:pic>
      <p:pic>
        <p:nvPicPr>
          <p:cNvPr id="16" name="Graphic 15" descr="Chevron arrows with solid fill">
            <a:extLst>
              <a:ext uri="{FF2B5EF4-FFF2-40B4-BE49-F238E27FC236}">
                <a16:creationId xmlns:a16="http://schemas.microsoft.com/office/drawing/2014/main" id="{738FF570-C99F-6B5B-E74A-FC9FD28FC6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62471" y="149063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53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EE29CFC-9D89-834B-B997-6CC89B873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5777" y="5456"/>
            <a:ext cx="8592464" cy="1325563"/>
          </a:xfrm>
        </p:spPr>
        <p:txBody>
          <a:bodyPr/>
          <a:lstStyle/>
          <a:p>
            <a:r>
              <a:rPr lang="en-US" dirty="0"/>
              <a:t>Estimate Changes to Expenses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7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3721" y="1949230"/>
            <a:ext cx="6873254" cy="38526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87825" y="1742698"/>
            <a:ext cx="1313034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1111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Housing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49133" y="1750080"/>
            <a:ext cx="1177923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1111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Food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67541" y="1740555"/>
            <a:ext cx="1752603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1111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Transportation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30822" y="5557041"/>
            <a:ext cx="1128454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1111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Health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59160" y="5564423"/>
            <a:ext cx="2313967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1111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Personal and Family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92372" y="5554898"/>
            <a:ext cx="1180605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1111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1215287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8026F0D0-A7E9-5449-6A53-EF7C3F546B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886" y="2929"/>
            <a:ext cx="4561114" cy="685507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777EA98-9946-4C54-8D08-424060A6885F}"/>
              </a:ext>
            </a:extLst>
          </p:cNvPr>
          <p:cNvSpPr/>
          <p:nvPr/>
        </p:nvSpPr>
        <p:spPr>
          <a:xfrm>
            <a:off x="4381500" y="-2929"/>
            <a:ext cx="5600700" cy="6858000"/>
          </a:xfrm>
          <a:prstGeom prst="rect">
            <a:avLst/>
          </a:prstGeom>
          <a:gradFill flip="none" rotWithShape="1">
            <a:gsLst>
              <a:gs pos="67000">
                <a:srgbClr val="EDE7DC"/>
              </a:gs>
              <a:gs pos="82000">
                <a:srgbClr val="F6F3EE">
                  <a:alpha val="68000"/>
                </a:srgbClr>
              </a:gs>
              <a:gs pos="9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 descr="Chevron arrows with solid fill">
            <a:extLst>
              <a:ext uri="{FF2B5EF4-FFF2-40B4-BE49-F238E27FC236}">
                <a16:creationId xmlns:a16="http://schemas.microsoft.com/office/drawing/2014/main" id="{90E1539C-5619-41D1-B8D4-839C684E3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57573" y="1719720"/>
            <a:ext cx="457200" cy="457200"/>
          </a:xfrm>
          <a:prstGeom prst="rect">
            <a:avLst/>
          </a:prstGeom>
        </p:spPr>
      </p:pic>
      <p:pic>
        <p:nvPicPr>
          <p:cNvPr id="11" name="Graphic 10" descr="Chevron arrows with solid fill">
            <a:extLst>
              <a:ext uri="{FF2B5EF4-FFF2-40B4-BE49-F238E27FC236}">
                <a16:creationId xmlns:a16="http://schemas.microsoft.com/office/drawing/2014/main" id="{9A3788EC-EE93-4781-A4BF-6231F6D5AD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57573" y="2774037"/>
            <a:ext cx="457200" cy="457200"/>
          </a:xfrm>
          <a:prstGeom prst="rect">
            <a:avLst/>
          </a:prstGeom>
        </p:spPr>
      </p:pic>
      <p:pic>
        <p:nvPicPr>
          <p:cNvPr id="12" name="Graphic 11" descr="Chevron arrows with solid fill">
            <a:extLst>
              <a:ext uri="{FF2B5EF4-FFF2-40B4-BE49-F238E27FC236}">
                <a16:creationId xmlns:a16="http://schemas.microsoft.com/office/drawing/2014/main" id="{01A5FBC6-64C4-451B-BADD-4E72A61B4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57573" y="3661988"/>
            <a:ext cx="457200" cy="4572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B9FD6D-C36D-4B60-A5E6-69777270014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solidFill>
                  <a:srgbClr val="ECE1C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</a:t>
            </a:fld>
            <a:endParaRPr lang="es-MX" dirty="0">
              <a:solidFill>
                <a:srgbClr val="ECE1C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636E33E-895C-4CD2-92A9-3D7306793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991" y="121314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E2E00"/>
                </a:solidFill>
              </a:rPr>
              <a:t>Health and Dental Insurance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4FEFBF4-7F4F-4FE5-8831-FA6529322B1A}"/>
              </a:ext>
            </a:extLst>
          </p:cNvPr>
          <p:cNvSpPr txBox="1">
            <a:spLocks/>
          </p:cNvSpPr>
          <p:nvPr/>
        </p:nvSpPr>
        <p:spPr>
          <a:xfrm>
            <a:off x="3542871" y="2836597"/>
            <a:ext cx="3925159" cy="91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0E2E00"/>
                </a:solidFill>
              </a:rPr>
              <a:t>TRICARE Dental Program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94E217B1-3B24-49D7-B218-927F1DE45E38}"/>
              </a:ext>
            </a:extLst>
          </p:cNvPr>
          <p:cNvSpPr txBox="1">
            <a:spLocks/>
          </p:cNvSpPr>
          <p:nvPr/>
        </p:nvSpPr>
        <p:spPr>
          <a:xfrm>
            <a:off x="3542871" y="3674537"/>
            <a:ext cx="4862154" cy="91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0E2E00"/>
                </a:solidFill>
              </a:rPr>
              <a:t>Federal Employees Dental and Vision Insurance Program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88940644-5CC4-4A18-BDE7-7844DDA5E6DC}"/>
              </a:ext>
            </a:extLst>
          </p:cNvPr>
          <p:cNvSpPr/>
          <p:nvPr/>
        </p:nvSpPr>
        <p:spPr>
          <a:xfrm>
            <a:off x="-25400" y="-25400"/>
            <a:ext cx="2679700" cy="3340100"/>
          </a:xfrm>
          <a:custGeom>
            <a:avLst/>
            <a:gdLst>
              <a:gd name="connsiteX0" fmla="*/ 0 w 2679700"/>
              <a:gd name="connsiteY0" fmla="*/ 0 h 3340100"/>
              <a:gd name="connsiteX1" fmla="*/ 2667000 w 2679700"/>
              <a:gd name="connsiteY1" fmla="*/ 0 h 3340100"/>
              <a:gd name="connsiteX2" fmla="*/ 2679700 w 2679700"/>
              <a:gd name="connsiteY2" fmla="*/ 3340100 h 3340100"/>
              <a:gd name="connsiteX3" fmla="*/ 25400 w 2679700"/>
              <a:gd name="connsiteY3" fmla="*/ 711200 h 3340100"/>
              <a:gd name="connsiteX4" fmla="*/ 0 w 2679700"/>
              <a:gd name="connsiteY4" fmla="*/ 0 h 334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9700" h="3340100">
                <a:moveTo>
                  <a:pt x="0" y="0"/>
                </a:moveTo>
                <a:lnTo>
                  <a:pt x="2667000" y="0"/>
                </a:lnTo>
                <a:cubicBezTo>
                  <a:pt x="2671233" y="1113367"/>
                  <a:pt x="2675467" y="2226733"/>
                  <a:pt x="2679700" y="3340100"/>
                </a:cubicBezTo>
                <a:lnTo>
                  <a:pt x="25400" y="711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DDECBD9-AD11-414D-9D92-673E64B810EB}"/>
              </a:ext>
            </a:extLst>
          </p:cNvPr>
          <p:cNvSpPr/>
          <p:nvPr/>
        </p:nvSpPr>
        <p:spPr>
          <a:xfrm rot="10800000" flipH="1">
            <a:off x="-45720" y="3503386"/>
            <a:ext cx="2701833" cy="3387633"/>
          </a:xfrm>
          <a:custGeom>
            <a:avLst/>
            <a:gdLst>
              <a:gd name="connsiteX0" fmla="*/ 8467 w 2607734"/>
              <a:gd name="connsiteY0" fmla="*/ 0 h 3285067"/>
              <a:gd name="connsiteX1" fmla="*/ 2607734 w 2607734"/>
              <a:gd name="connsiteY1" fmla="*/ 0 h 3285067"/>
              <a:gd name="connsiteX2" fmla="*/ 2599267 w 2607734"/>
              <a:gd name="connsiteY2" fmla="*/ 3285067 h 3285067"/>
              <a:gd name="connsiteX3" fmla="*/ 0 w 2607734"/>
              <a:gd name="connsiteY3" fmla="*/ 660400 h 3285067"/>
              <a:gd name="connsiteX4" fmla="*/ 8467 w 2607734"/>
              <a:gd name="connsiteY4" fmla="*/ 0 h 3285067"/>
              <a:gd name="connsiteX0" fmla="*/ 53353 w 2652620"/>
              <a:gd name="connsiteY0" fmla="*/ 0 h 3285067"/>
              <a:gd name="connsiteX1" fmla="*/ 2652620 w 2652620"/>
              <a:gd name="connsiteY1" fmla="*/ 0 h 3285067"/>
              <a:gd name="connsiteX2" fmla="*/ 2644153 w 2652620"/>
              <a:gd name="connsiteY2" fmla="*/ 3285067 h 3285067"/>
              <a:gd name="connsiteX3" fmla="*/ 0 w 2652620"/>
              <a:gd name="connsiteY3" fmla="*/ 627216 h 3285067"/>
              <a:gd name="connsiteX4" fmla="*/ 53353 w 2652620"/>
              <a:gd name="connsiteY4" fmla="*/ 0 h 3285067"/>
              <a:gd name="connsiteX0" fmla="*/ 44887 w 2652620"/>
              <a:gd name="connsiteY0" fmla="*/ 0 h 3330008"/>
              <a:gd name="connsiteX1" fmla="*/ 2652620 w 2652620"/>
              <a:gd name="connsiteY1" fmla="*/ 44941 h 3330008"/>
              <a:gd name="connsiteX2" fmla="*/ 2644153 w 2652620"/>
              <a:gd name="connsiteY2" fmla="*/ 3330008 h 3330008"/>
              <a:gd name="connsiteX3" fmla="*/ 0 w 2652620"/>
              <a:gd name="connsiteY3" fmla="*/ 672157 h 3330008"/>
              <a:gd name="connsiteX4" fmla="*/ 44887 w 2652620"/>
              <a:gd name="connsiteY4" fmla="*/ 0 h 3330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2620" h="3330008">
                <a:moveTo>
                  <a:pt x="44887" y="0"/>
                </a:moveTo>
                <a:lnTo>
                  <a:pt x="2652620" y="44941"/>
                </a:lnTo>
                <a:cubicBezTo>
                  <a:pt x="2649798" y="1139963"/>
                  <a:pt x="2646975" y="2234986"/>
                  <a:pt x="2644153" y="3330008"/>
                </a:cubicBezTo>
                <a:lnTo>
                  <a:pt x="0" y="672157"/>
                </a:lnTo>
                <a:lnTo>
                  <a:pt x="44887" y="0"/>
                </a:lnTo>
                <a:close/>
              </a:path>
            </a:pathLst>
          </a:custGeom>
          <a:blipFill dpi="0" rotWithShape="0">
            <a:blip r:embed="rId7"/>
            <a:srcRect/>
            <a:stretch>
              <a:fillRect t="642" r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90CA7214-25BE-6A87-9B8A-FB08A7B70F96}"/>
              </a:ext>
            </a:extLst>
          </p:cNvPr>
          <p:cNvSpPr txBox="1">
            <a:spLocks/>
          </p:cNvSpPr>
          <p:nvPr/>
        </p:nvSpPr>
        <p:spPr>
          <a:xfrm>
            <a:off x="3542871" y="1730433"/>
            <a:ext cx="3925159" cy="91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0E2E00"/>
                </a:solidFill>
              </a:rPr>
              <a:t>TRICARE or US Family Health Plan</a:t>
            </a:r>
          </a:p>
        </p:txBody>
      </p:sp>
      <p:pic>
        <p:nvPicPr>
          <p:cNvPr id="18" name="Graphic 17" descr="Chevron arrows with solid fill">
            <a:extLst>
              <a:ext uri="{FF2B5EF4-FFF2-40B4-BE49-F238E27FC236}">
                <a16:creationId xmlns:a16="http://schemas.microsoft.com/office/drawing/2014/main" id="{B81D4A99-D877-5FBB-48E4-0714F0BC6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57573" y="4769511"/>
            <a:ext cx="457200" cy="457200"/>
          </a:xfrm>
          <a:prstGeom prst="rect">
            <a:avLst/>
          </a:prstGeom>
        </p:spPr>
      </p:pic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D09989B-28A1-414D-3224-0AA36DF93F05}"/>
              </a:ext>
            </a:extLst>
          </p:cNvPr>
          <p:cNvSpPr txBox="1">
            <a:spLocks/>
          </p:cNvSpPr>
          <p:nvPr/>
        </p:nvSpPr>
        <p:spPr>
          <a:xfrm>
            <a:off x="3542871" y="4780702"/>
            <a:ext cx="4862154" cy="91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0E2E00"/>
                </a:solidFill>
              </a:rPr>
              <a:t>Coordinate TRICARE and any Civilian Insurance</a:t>
            </a:r>
          </a:p>
        </p:txBody>
      </p:sp>
    </p:spTree>
    <p:extLst>
      <p:ext uri="{BB962C8B-B14F-4D97-AF65-F5344CB8AC3E}">
        <p14:creationId xmlns:p14="http://schemas.microsoft.com/office/powerpoint/2010/main" val="115291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8FADFB26-3D55-4F20-B876-74FD8A5DCBFE}"/>
              </a:ext>
            </a:extLst>
          </p:cNvPr>
          <p:cNvGrpSpPr/>
          <p:nvPr/>
        </p:nvGrpSpPr>
        <p:grpSpPr>
          <a:xfrm>
            <a:off x="8131686" y="5229674"/>
            <a:ext cx="3294132" cy="1609618"/>
            <a:chOff x="7700984" y="2832258"/>
            <a:chExt cx="4491016" cy="219445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6174087-B4FA-EC8B-7CEA-0B24664AB3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4924"/>
            <a:stretch/>
          </p:blipFill>
          <p:spPr>
            <a:xfrm>
              <a:off x="7700984" y="2832258"/>
              <a:ext cx="4491016" cy="219445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CDC7CA8-6D2D-63C1-2ACA-1CA380E69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68993" y="4228325"/>
              <a:ext cx="2743200" cy="535525"/>
            </a:xfrm>
            <a:prstGeom prst="rect">
              <a:avLst/>
            </a:prstGeom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EE29CFC-9D89-834B-B997-6CC89B873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5777" y="18708"/>
            <a:ext cx="8592464" cy="1325563"/>
          </a:xfrm>
        </p:spPr>
        <p:txBody>
          <a:bodyPr/>
          <a:lstStyle/>
          <a:p>
            <a:r>
              <a:rPr lang="en-US" dirty="0"/>
              <a:t>Protect Your Credit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F9DE4FF-696C-C34B-8846-27E77946FD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55777" y="1110831"/>
            <a:ext cx="8519809" cy="463867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Notify financial institutions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Set up automatic payments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Check your credit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Enroll in free credit monitoring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Update your address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>
          <a:xfrm>
            <a:off x="9299089" y="6433647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9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F16E993-3C47-1C82-2672-070DBC906F6E}"/>
              </a:ext>
            </a:extLst>
          </p:cNvPr>
          <p:cNvGrpSpPr/>
          <p:nvPr/>
        </p:nvGrpSpPr>
        <p:grpSpPr>
          <a:xfrm>
            <a:off x="2783138" y="1236691"/>
            <a:ext cx="464920" cy="3163172"/>
            <a:chOff x="2783138" y="1344271"/>
            <a:chExt cx="464920" cy="3163172"/>
          </a:xfrm>
        </p:grpSpPr>
        <p:pic>
          <p:nvPicPr>
            <p:cNvPr id="2" name="Graphic 1" descr="Chevron arrows with solid fill">
              <a:extLst>
                <a:ext uri="{FF2B5EF4-FFF2-40B4-BE49-F238E27FC236}">
                  <a16:creationId xmlns:a16="http://schemas.microsoft.com/office/drawing/2014/main" id="{6DA2155D-E421-86DF-4A91-A1E2C953D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83138" y="1344271"/>
              <a:ext cx="457200" cy="457200"/>
            </a:xfrm>
            <a:prstGeom prst="rect">
              <a:avLst/>
            </a:prstGeom>
          </p:spPr>
        </p:pic>
        <p:pic>
          <p:nvPicPr>
            <p:cNvPr id="6" name="Graphic 5" descr="Chevron arrows with solid fill">
              <a:extLst>
                <a:ext uri="{FF2B5EF4-FFF2-40B4-BE49-F238E27FC236}">
                  <a16:creationId xmlns:a16="http://schemas.microsoft.com/office/drawing/2014/main" id="{C562528D-07A5-A69B-A0CA-7B2A032DB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83138" y="2023795"/>
              <a:ext cx="457200" cy="457200"/>
            </a:xfrm>
            <a:prstGeom prst="rect">
              <a:avLst/>
            </a:prstGeom>
          </p:spPr>
        </p:pic>
        <p:pic>
          <p:nvPicPr>
            <p:cNvPr id="7" name="Graphic 6" descr="Chevron arrows with solid fill">
              <a:extLst>
                <a:ext uri="{FF2B5EF4-FFF2-40B4-BE49-F238E27FC236}">
                  <a16:creationId xmlns:a16="http://schemas.microsoft.com/office/drawing/2014/main" id="{985FFCBA-040B-C74C-FC50-874995D0C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83138" y="2703319"/>
              <a:ext cx="457200" cy="457200"/>
            </a:xfrm>
            <a:prstGeom prst="rect">
              <a:avLst/>
            </a:prstGeom>
          </p:spPr>
        </p:pic>
        <p:pic>
          <p:nvPicPr>
            <p:cNvPr id="11" name="Graphic 10" descr="Chevron arrows with solid fill">
              <a:extLst>
                <a:ext uri="{FF2B5EF4-FFF2-40B4-BE49-F238E27FC236}">
                  <a16:creationId xmlns:a16="http://schemas.microsoft.com/office/drawing/2014/main" id="{CECB79A0-6359-20B5-6709-A0FDD30EF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83138" y="3382843"/>
              <a:ext cx="457200" cy="457200"/>
            </a:xfrm>
            <a:prstGeom prst="rect">
              <a:avLst/>
            </a:prstGeom>
          </p:spPr>
        </p:pic>
        <p:pic>
          <p:nvPicPr>
            <p:cNvPr id="12" name="Graphic 11" descr="Chevron arrows with solid fill">
              <a:extLst>
                <a:ext uri="{FF2B5EF4-FFF2-40B4-BE49-F238E27FC236}">
                  <a16:creationId xmlns:a16="http://schemas.microsoft.com/office/drawing/2014/main" id="{A6FF7A13-5AA7-480D-E08A-E50E0ED44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90858" y="4050243"/>
              <a:ext cx="457200" cy="457200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2E32BAD9-BB4A-88D9-0321-72CD56FF51BF}"/>
              </a:ext>
            </a:extLst>
          </p:cNvPr>
          <p:cNvSpPr/>
          <p:nvPr/>
        </p:nvSpPr>
        <p:spPr>
          <a:xfrm>
            <a:off x="2634183" y="4551150"/>
            <a:ext cx="8791635" cy="656100"/>
          </a:xfrm>
          <a:prstGeom prst="rect">
            <a:avLst/>
          </a:prstGeom>
          <a:solidFill>
            <a:srgbClr val="2137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BD0FAAB1-91DF-8D50-B50F-EFB24915CF32}"/>
              </a:ext>
            </a:extLst>
          </p:cNvPr>
          <p:cNvSpPr txBox="1">
            <a:spLocks/>
          </p:cNvSpPr>
          <p:nvPr/>
        </p:nvSpPr>
        <p:spPr>
          <a:xfrm>
            <a:off x="2783138" y="4655195"/>
            <a:ext cx="8729359" cy="4563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dirty="0">
                <a:solidFill>
                  <a:srgbClr val="EDE7DC"/>
                </a:solidFill>
              </a:rPr>
              <a:t>FREE reports at AnnualCreditReport.com</a:t>
            </a:r>
          </a:p>
          <a:p>
            <a:pPr lvl="1"/>
            <a:endParaRPr lang="en-US" b="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824140B-1514-5821-4C83-E484DBE7DC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909"/>
          <a:stretch/>
        </p:blipFill>
        <p:spPr>
          <a:xfrm>
            <a:off x="2634183" y="5215633"/>
            <a:ext cx="5515916" cy="163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754387"/>
      </p:ext>
    </p:extLst>
  </p:cSld>
  <p:clrMapOvr>
    <a:masterClrMapping/>
  </p:clrMapOvr>
</p:sld>
</file>

<file path=ppt/theme/theme1.xml><?xml version="1.0" encoding="utf-8"?>
<a:theme xmlns:a="http://schemas.openxmlformats.org/drawingml/2006/main" name="1. Master Slide 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AEF4D2BE-1049-5749-807F-411D7565EAA7}"/>
    </a:ext>
  </a:extLst>
</a:theme>
</file>

<file path=ppt/theme/theme2.xml><?xml version="1.0" encoding="utf-8"?>
<a:theme xmlns:a="http://schemas.openxmlformats.org/drawingml/2006/main" name="1_2. Title Slide Green with Sand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C05BC47E-1197-E64F-B39B-F8D85CD903EE}"/>
    </a:ext>
  </a:extLst>
</a:theme>
</file>

<file path=ppt/theme/theme3.xml><?xml version="1.0" encoding="utf-8"?>
<a:theme xmlns:a="http://schemas.openxmlformats.org/drawingml/2006/main" name="Master Content Slide Beige with Green">
  <a:themeElements>
    <a:clrScheme name="Army Green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6C1A6B8B-2043-F441-9FB7-87F14195F652}"/>
    </a:ext>
  </a:extLst>
</a:theme>
</file>

<file path=ppt/theme/theme4.xml><?xml version="1.0" encoding="utf-8"?>
<a:theme xmlns:a="http://schemas.openxmlformats.org/drawingml/2006/main" name="Content Slide Beige with Green and Tan">
  <a:themeElements>
    <a:clrScheme name="Army Green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6C1A6B8B-2043-F441-9FB7-87F14195F652}"/>
    </a:ext>
  </a:extLst>
</a:theme>
</file>

<file path=ppt/theme/theme5.xml><?xml version="1.0" encoding="utf-8"?>
<a:theme xmlns:a="http://schemas.openxmlformats.org/drawingml/2006/main" name="1_5. Master Slide ">
  <a:themeElements>
    <a:clrScheme name="Army Green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6C1A6B8B-2043-F441-9FB7-87F14195F652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CCDF9DE53DCD4484AD150B9E4441FE" ma:contentTypeVersion="2" ma:contentTypeDescription="Create a new document." ma:contentTypeScope="" ma:versionID="4eea605cfc3999822e9ecce661577999">
  <xsd:schema xmlns:xsd="http://www.w3.org/2001/XMLSchema" xmlns:xs="http://www.w3.org/2001/XMLSchema" xmlns:p="http://schemas.microsoft.com/office/2006/metadata/properties" xmlns:ns2="995a3f9f-b078-4f81-9519-6bd83b3c9722" targetNamespace="http://schemas.microsoft.com/office/2006/metadata/properties" ma:root="true" ma:fieldsID="9a004d1e10c9814e5ecf8946b6afd311" ns2:_="">
    <xsd:import namespace="995a3f9f-b078-4f81-9519-6bd83b3c97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5a3f9f-b078-4f81-9519-6bd83b3c97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6CA8989-0FD7-44E7-8ED0-02100A34CB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5a3f9f-b078-4f81-9519-6bd83b3c97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9470506-5B1B-4EDC-8BDE-705325A26EEB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995a3f9f-b078-4f81-9519-6bd83b3c972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F447DBA-9E12-4044-ADEB-41B90FC1123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1_Tema de Office</Template>
  <TotalTime>65292</TotalTime>
  <Words>682</Words>
  <Application>Microsoft Office PowerPoint</Application>
  <PresentationFormat>Widescreen</PresentationFormat>
  <Paragraphs>179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Calibri</vt:lpstr>
      <vt:lpstr>Courier New</vt:lpstr>
      <vt:lpstr>Helvetica</vt:lpstr>
      <vt:lpstr>Tipo de letra del sistema normal</vt:lpstr>
      <vt:lpstr>Wingdings</vt:lpstr>
      <vt:lpstr>1. Master Slide </vt:lpstr>
      <vt:lpstr>1_2. Title Slide Green with Sand</vt:lpstr>
      <vt:lpstr>Master Content Slide Beige with Green</vt:lpstr>
      <vt:lpstr>Content Slide Beige with Green and Tan</vt:lpstr>
      <vt:lpstr>1_5. Master Slide </vt:lpstr>
      <vt:lpstr>PowerPoint Presentation</vt:lpstr>
      <vt:lpstr>Agenda</vt:lpstr>
      <vt:lpstr>PowerPoint Presentation</vt:lpstr>
      <vt:lpstr>Create / Manage a Spending Plan</vt:lpstr>
      <vt:lpstr>Estimate Changes to Income</vt:lpstr>
      <vt:lpstr>Basic Allowance for Housing (BAH) Calculator</vt:lpstr>
      <vt:lpstr>Estimate Changes to Expenses</vt:lpstr>
      <vt:lpstr>Health and Dental Insurance</vt:lpstr>
      <vt:lpstr>Protect Your Credit</vt:lpstr>
      <vt:lpstr>Manage Debt</vt:lpstr>
      <vt:lpstr>PCS Considerations</vt:lpstr>
      <vt:lpstr>Before Your Move – Part 1</vt:lpstr>
      <vt:lpstr>Before Your Move – Part 2</vt:lpstr>
      <vt:lpstr>Before Your Move – Part 3</vt:lpstr>
      <vt:lpstr>During Your Move</vt:lpstr>
      <vt:lpstr>After You Arrive</vt:lpstr>
      <vt:lpstr>Allowances and Entitlements</vt:lpstr>
      <vt:lpstr>Travel Pay and Allowances</vt:lpstr>
      <vt:lpstr>PCS Pay Resources</vt:lpstr>
      <vt:lpstr>Food Security Resources and Support Programs</vt:lpstr>
      <vt:lpstr>Summary and Resources</vt:lpstr>
      <vt:lpstr>Summary</vt:lpstr>
      <vt:lpstr>Resources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Ruben Torrez</dc:creator>
  <cp:keywords>Select Classification Level, Public</cp:keywords>
  <cp:lastModifiedBy>Mroszczyk, Robyn CIV USARMY HQDA DCS G-9 (USA)</cp:lastModifiedBy>
  <cp:revision>444</cp:revision>
  <dcterms:created xsi:type="dcterms:W3CDTF">2019-07-10T15:06:07Z</dcterms:created>
  <dcterms:modified xsi:type="dcterms:W3CDTF">2024-06-06T19:44:16Z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11087801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S8.2.2</vt:lpwstr>
  </property>
  <property fmtid="{D5CDD505-2E9C-101B-9397-08002B2CF9AE}" pid="5" name="ContentTypeId">
    <vt:lpwstr>0x010100B9CCDF9DE53DCD4484AD150B9E4441FE</vt:lpwstr>
  </property>
  <property fmtid="{D5CDD505-2E9C-101B-9397-08002B2CF9AE}" pid="6" name="TitusGUID">
    <vt:lpwstr>cb1f0217-3b57-412f-ad00-60eb2bbd6e47</vt:lpwstr>
  </property>
  <property fmtid="{D5CDD505-2E9C-101B-9397-08002B2CF9AE}" pid="7" name="PreClass">
    <vt:lpwstr>False</vt:lpwstr>
  </property>
  <property fmtid="{D5CDD505-2E9C-101B-9397-08002B2CF9AE}" pid="8" name="Classification">
    <vt:lpwstr>Public</vt:lpwstr>
  </property>
</Properties>
</file>